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S Tsuhara" initials="R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6" autoAdjust="0"/>
    <p:restoredTop sz="97686" autoAdjust="0"/>
  </p:normalViewPr>
  <p:slideViewPr>
    <p:cSldViewPr>
      <p:cViewPr>
        <p:scale>
          <a:sx n="100" d="100"/>
          <a:sy n="100" d="100"/>
        </p:scale>
        <p:origin x="-894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2" y="0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8DCE5-9004-44AD-A4BE-601D7087704D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27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2" y="8830627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70B04-B663-44A2-B51C-7CBBD5FFC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23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409926C-E581-42BF-B551-8244D2058629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C9AED66-FD13-4A3B-8E48-D8E873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38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0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0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1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1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17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17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0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04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2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7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7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5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1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8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E8A2-AD87-4707-9739-C91593D7ECEC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2895600" y="767903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ulatory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Reform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90600" y="2819400"/>
            <a:ext cx="73081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to the INTOSAI Committee on Knowledge Sharing and Knowledge Services</a:t>
            </a:r>
          </a:p>
          <a:p>
            <a:pPr algn="ctr"/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Manila, Philippines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12-14 June 2019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16373"/>
            <a:ext cx="7827991" cy="1496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04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2196" y="2057400"/>
            <a:ext cx="72390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enhancing relationships between the Working Group and the Basel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FSB, IMF, and World Bank, and establish working relationships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standard setting organizations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Share best practices for implementing SAI recommendations related to regulatory oversight and financial sector reform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Examine opportunities 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sector parallel audits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Fully transition Working Group website to KSC and explore ways to increase information sharing among working group members on financial stability and emerging risks 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Re-engage INTOSAI Development Initiative to discuss ways to incorporate the UN’s Sustainable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Development Goals into Working Group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 and audit criteria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51" name="TextBox 50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44167" y="193439"/>
            <a:ext cx="7172632" cy="935611"/>
            <a:chOff x="144167" y="193439"/>
            <a:chExt cx="7172632" cy="935611"/>
          </a:xfrm>
        </p:grpSpPr>
        <p:sp>
          <p:nvSpPr>
            <p:cNvPr id="54" name="TextBox 53"/>
            <p:cNvSpPr txBox="1"/>
            <p:nvPr/>
          </p:nvSpPr>
          <p:spPr>
            <a:xfrm>
              <a:off x="144167" y="236498"/>
              <a:ext cx="71726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Future Priorities</a:t>
              </a:r>
            </a:p>
            <a:p>
              <a:endParaRPr lang="en-US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18768" y="1101578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81" y="129548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826413" y="1457204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Focus 2019-2020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76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2" y="2910738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and discussion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31661D7-E1E5-4FBC-8A5D-D1134D288595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51" name="TextBox 50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44167" y="193439"/>
            <a:ext cx="7172632" cy="935611"/>
            <a:chOff x="144167" y="193439"/>
            <a:chExt cx="7172632" cy="935611"/>
          </a:xfrm>
        </p:grpSpPr>
        <p:sp>
          <p:nvSpPr>
            <p:cNvPr id="57" name="TextBox 56"/>
            <p:cNvSpPr txBox="1"/>
            <p:nvPr/>
          </p:nvSpPr>
          <p:spPr>
            <a:xfrm>
              <a:off x="144167" y="236498"/>
              <a:ext cx="71726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</a:p>
            <a:p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18768" y="845946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81" y="129548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21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144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Overview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2057400"/>
            <a:ext cx="670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on the Working Group</a:t>
            </a:r>
          </a:p>
          <a:p>
            <a:pPr marL="400050" indent="-4000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Year in Review </a:t>
            </a:r>
          </a:p>
          <a:p>
            <a:pPr marL="857250" lvl="1" indent="-400050">
              <a:spcBef>
                <a:spcPts val="120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Key Accomplishments</a:t>
            </a:r>
          </a:p>
          <a:p>
            <a:pPr marL="857250" lvl="1" indent="-400050">
              <a:spcBef>
                <a:spcPts val="120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Sixth Annual Meeting </a:t>
            </a:r>
          </a:p>
          <a:p>
            <a:pPr marL="400050" indent="-4000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54" name="TextBox 53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0975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071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14400"/>
            <a:ext cx="5486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Membership 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(as of June 2019)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905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Working Group has members from 28 SAIs: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2667001"/>
            <a:ext cx="6553200" cy="317009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000" dirty="0" smtClean="0"/>
              <a:t>Austria</a:t>
            </a:r>
          </a:p>
          <a:p>
            <a:r>
              <a:rPr lang="en-US" sz="2000" dirty="0" smtClean="0"/>
              <a:t>Brazil</a:t>
            </a:r>
          </a:p>
          <a:p>
            <a:r>
              <a:rPr lang="en-US" sz="2000" dirty="0" smtClean="0"/>
              <a:t>Canada</a:t>
            </a:r>
          </a:p>
          <a:p>
            <a:r>
              <a:rPr lang="en-US" sz="2000" dirty="0" smtClean="0"/>
              <a:t>Chile</a:t>
            </a:r>
          </a:p>
          <a:p>
            <a:r>
              <a:rPr lang="en-US" sz="2000" dirty="0" smtClean="0"/>
              <a:t>China</a:t>
            </a:r>
          </a:p>
          <a:p>
            <a:r>
              <a:rPr lang="en-US" sz="2000" dirty="0" smtClean="0"/>
              <a:t>Cyprus</a:t>
            </a:r>
          </a:p>
          <a:p>
            <a:r>
              <a:rPr lang="en-US" sz="2000" dirty="0" smtClean="0"/>
              <a:t>Estonia</a:t>
            </a:r>
          </a:p>
          <a:p>
            <a:r>
              <a:rPr lang="en-US" sz="2000" dirty="0" smtClean="0"/>
              <a:t>Finland</a:t>
            </a:r>
          </a:p>
          <a:p>
            <a:r>
              <a:rPr lang="en-US" sz="2000" dirty="0" smtClean="0"/>
              <a:t>France</a:t>
            </a:r>
          </a:p>
          <a:p>
            <a:r>
              <a:rPr lang="en-US" sz="2000" dirty="0" smtClean="0"/>
              <a:t>Germany</a:t>
            </a:r>
          </a:p>
          <a:p>
            <a:r>
              <a:rPr lang="en-US" sz="2000" dirty="0" smtClean="0"/>
              <a:t>Hungary</a:t>
            </a:r>
          </a:p>
          <a:p>
            <a:r>
              <a:rPr lang="en-US" sz="2000" dirty="0" smtClean="0"/>
              <a:t>Indonesia</a:t>
            </a:r>
          </a:p>
          <a:p>
            <a:r>
              <a:rPr lang="en-US" sz="2000" dirty="0" smtClean="0"/>
              <a:t>India</a:t>
            </a:r>
          </a:p>
          <a:p>
            <a:r>
              <a:rPr lang="en-US" sz="2000" dirty="0" smtClean="0"/>
              <a:t>Italy</a:t>
            </a:r>
          </a:p>
          <a:p>
            <a:r>
              <a:rPr lang="en-US" sz="2000" dirty="0" smtClean="0"/>
              <a:t>Republic of Korea</a:t>
            </a:r>
          </a:p>
          <a:p>
            <a:r>
              <a:rPr lang="en-US" sz="2000" dirty="0" smtClean="0"/>
              <a:t>Mexico</a:t>
            </a:r>
          </a:p>
          <a:p>
            <a:r>
              <a:rPr lang="en-US" sz="2000" dirty="0" smtClean="0"/>
              <a:t>Morocco</a:t>
            </a:r>
          </a:p>
          <a:p>
            <a:r>
              <a:rPr lang="en-US" sz="2000" dirty="0" smtClean="0"/>
              <a:t>Netherlands</a:t>
            </a:r>
          </a:p>
          <a:p>
            <a:r>
              <a:rPr lang="en-US" sz="2000" dirty="0" smtClean="0"/>
              <a:t>Pakistan</a:t>
            </a:r>
          </a:p>
          <a:p>
            <a:r>
              <a:rPr lang="en-US" sz="2000" dirty="0" smtClean="0"/>
              <a:t>Poland</a:t>
            </a:r>
          </a:p>
          <a:p>
            <a:r>
              <a:rPr lang="en-US" sz="2000" dirty="0" smtClean="0"/>
              <a:t>Qatar</a:t>
            </a:r>
          </a:p>
          <a:p>
            <a:r>
              <a:rPr lang="en-US" sz="2000" dirty="0" smtClean="0"/>
              <a:t>Russia</a:t>
            </a:r>
          </a:p>
          <a:p>
            <a:r>
              <a:rPr lang="en-US" sz="2000" dirty="0" smtClean="0"/>
              <a:t>Saudi Arabia</a:t>
            </a:r>
          </a:p>
          <a:p>
            <a:r>
              <a:rPr lang="en-US" sz="2000" dirty="0" smtClean="0"/>
              <a:t>Spain</a:t>
            </a:r>
          </a:p>
          <a:p>
            <a:r>
              <a:rPr lang="en-US" sz="2000" dirty="0" smtClean="0"/>
              <a:t>Sweden</a:t>
            </a:r>
          </a:p>
          <a:p>
            <a:r>
              <a:rPr lang="en-US" sz="2000" dirty="0" smtClean="0"/>
              <a:t>United Kingdom</a:t>
            </a:r>
          </a:p>
          <a:p>
            <a:r>
              <a:rPr lang="en-US" sz="2000" dirty="0" smtClean="0"/>
              <a:t>United States</a:t>
            </a:r>
          </a:p>
          <a:p>
            <a:pPr marL="114300" indent="-114300"/>
            <a:r>
              <a:rPr lang="en-US" sz="2000" dirty="0" smtClean="0"/>
              <a:t>European Court of Auditors</a:t>
            </a:r>
            <a:endParaRPr lang="en-US" dirty="0" smtClean="0"/>
          </a:p>
        </p:txBody>
      </p:sp>
      <p:grpSp>
        <p:nvGrpSpPr>
          <p:cNvPr id="59" name="Group 58"/>
          <p:cNvGrpSpPr/>
          <p:nvPr/>
        </p:nvGrpSpPr>
        <p:grpSpPr>
          <a:xfrm>
            <a:off x="144167" y="193439"/>
            <a:ext cx="7172632" cy="781723"/>
            <a:chOff x="144167" y="193439"/>
            <a:chExt cx="7172632" cy="781723"/>
          </a:xfrm>
        </p:grpSpPr>
        <p:sp>
          <p:nvSpPr>
            <p:cNvPr id="7" name="TextBox 6"/>
            <p:cNvSpPr txBox="1"/>
            <p:nvPr/>
          </p:nvSpPr>
          <p:spPr>
            <a:xfrm>
              <a:off x="144167" y="236498"/>
              <a:ext cx="71726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Background</a:t>
              </a:r>
            </a:p>
            <a:p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18768" y="845946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61" name="TextBox 60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93439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92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7684" y="117601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Subgroups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4" name="TextBox 3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838200" y="1905000"/>
            <a:ext cx="7315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Subgroup One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Exchange information about audit methodologies and experiences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Led by China National Audit Office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Subgroup Two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Outreach to international financial bodies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Led by Office of the Auditor General of Canada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Subgroup Three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Review and analyze international reform efforts and potential emerging risks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Led by U.S. Government Accountability Office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44167" y="193439"/>
            <a:ext cx="7172632" cy="781723"/>
            <a:chOff x="144167" y="193439"/>
            <a:chExt cx="7172632" cy="781723"/>
          </a:xfrm>
        </p:grpSpPr>
        <p:sp>
          <p:nvSpPr>
            <p:cNvPr id="50" name="TextBox 49"/>
            <p:cNvSpPr txBox="1"/>
            <p:nvPr/>
          </p:nvSpPr>
          <p:spPr>
            <a:xfrm>
              <a:off x="144167" y="236498"/>
              <a:ext cx="71726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Background (cont.)</a:t>
              </a:r>
            </a:p>
            <a:p>
              <a:endParaRPr lang="en-US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18768" y="845946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632" y="10517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94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4" name="TextBox 3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44167" y="193439"/>
            <a:ext cx="7172632" cy="781723"/>
            <a:chOff x="144167" y="193439"/>
            <a:chExt cx="7172632" cy="781723"/>
          </a:xfrm>
        </p:grpSpPr>
        <p:sp>
          <p:nvSpPr>
            <p:cNvPr id="50" name="TextBox 49"/>
            <p:cNvSpPr txBox="1"/>
            <p:nvPr/>
          </p:nvSpPr>
          <p:spPr>
            <a:xfrm>
              <a:off x="144167" y="236498"/>
              <a:ext cx="71726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Year in Review</a:t>
              </a:r>
            </a:p>
            <a:p>
              <a:endParaRPr lang="en-US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18768" y="845946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632" y="10517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43858" y="1752600"/>
            <a:ext cx="7239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delivered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November 2018 to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INTOSAI Governing Board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that,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among other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things, examined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made by international organizations and their member countries in implementing 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G20’s financial regulatory reforms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response to the financial crisis and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Risks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to financial stability at the global and national levels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Finalized updated Terms of Reference and new 3-year Work Plan</a:t>
            </a:r>
          </a:p>
        </p:txBody>
      </p:sp>
      <p:sp>
        <p:nvSpPr>
          <p:cNvPr id="2" name="Rectangle 1"/>
          <p:cNvSpPr/>
          <p:nvPr/>
        </p:nvSpPr>
        <p:spPr>
          <a:xfrm>
            <a:off x="2317064" y="1219200"/>
            <a:ext cx="3474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Accomplishments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6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4" name="TextBox 3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44167" y="193439"/>
            <a:ext cx="7172632" cy="781723"/>
            <a:chOff x="144167" y="193439"/>
            <a:chExt cx="7172632" cy="781723"/>
          </a:xfrm>
        </p:grpSpPr>
        <p:sp>
          <p:nvSpPr>
            <p:cNvPr id="50" name="TextBox 49"/>
            <p:cNvSpPr txBox="1"/>
            <p:nvPr/>
          </p:nvSpPr>
          <p:spPr>
            <a:xfrm>
              <a:off x="144167" y="236498"/>
              <a:ext cx="71726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Year in Review (cont’d)</a:t>
              </a:r>
            </a:p>
            <a:p>
              <a:endParaRPr lang="en-US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18768" y="845946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632" y="10517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43858" y="1752600"/>
            <a:ext cx="7239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Strengthened working relationships with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International Monetary Fund (IMF),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Financial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Stability Board (FSB), and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World Bank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IMF to discuss its Financial Sector Assessment Program and ways to incorporate the role of SAIs in its stability assessments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Had IMF, FSB,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World Bank deliver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presentations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about their activities and financial sector assessments 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Working Group’s 6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annual meeting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Expanded membership to SAIs of India and Qatar</a:t>
            </a:r>
          </a:p>
          <a:p>
            <a:pPr>
              <a:spcAft>
                <a:spcPts val="12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16510" y="1219200"/>
            <a:ext cx="3475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Accomplishments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8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413" y="1295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 I. Full Working Group Member Presentations and Discussions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6413" y="2290123"/>
            <a:ext cx="7239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SAIs presented information about the organization of their financial sector supervision, status of modernization efforts, and emerging risks in their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shared insights and lessons learned about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their recent financial regulatory audits: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Court of Auditors (ECA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)—Special Report on Crisis Management at the European Central Bank; Special Report on Supervision of the Insurance Sector by the European Insurance and Occupational Pensions Authority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Germany—National Audit of Shadow Banking Management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Sweden—Financial Stability and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Macroprudential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Supervision; Government Activities for Consumer Protection in Financial Markets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United States—Housing Finance and Conservatorships of Government-Sponsored Enterprises; Efforts to Monitor Emerging Risks to the U.S. Banking System and Regulatory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51" name="TextBox 50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44167" y="193439"/>
            <a:ext cx="7172632" cy="935611"/>
            <a:chOff x="144167" y="193439"/>
            <a:chExt cx="7172632" cy="935611"/>
          </a:xfrm>
        </p:grpSpPr>
        <p:sp>
          <p:nvSpPr>
            <p:cNvPr id="54" name="TextBox 53"/>
            <p:cNvSpPr txBox="1"/>
            <p:nvPr/>
          </p:nvSpPr>
          <p:spPr>
            <a:xfrm>
              <a:off x="144167" y="236498"/>
              <a:ext cx="71726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Sixth Annual Meeting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18768" y="1101578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29548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456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2196" y="1295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 II. Breakout Session Discussions - Key Topics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7534" y="1981200"/>
            <a:ext cx="829360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Breakout Session 1: Enhancing Working Group Communication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Ways to maintain and enhance working relationships with the IMF, Basel Committee, Financial Stability Board, and World Bank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Approaches to better share information among working group members and promote audit skill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Breakout Session 2: Achieving Work Plan goals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SAIs’ role in contributing to the Sustainable Development Goal on Enhancing Macroeconomic Stability (Target 17.13)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Exploring ways to conduct parallel audits among Working Group members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Examining SAI audit authority for financial sector oversight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814055" y="128223"/>
            <a:ext cx="1073910" cy="869857"/>
            <a:chOff x="0" y="0"/>
            <a:chExt cx="2572" cy="3808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0"/>
              <a:ext cx="2572" cy="3808"/>
            </a:xfrm>
            <a:custGeom>
              <a:avLst/>
              <a:gdLst>
                <a:gd name="T0" fmla="*/ 0 w 2572"/>
                <a:gd name="T1" fmla="*/ 3807 h 3808"/>
                <a:gd name="T2" fmla="*/ 2571 w 2572"/>
                <a:gd name="T3" fmla="*/ 3807 h 3808"/>
                <a:gd name="T4" fmla="*/ 2571 w 2572"/>
                <a:gd name="T5" fmla="*/ 0 h 3808"/>
                <a:gd name="T6" fmla="*/ 0 w 2572"/>
                <a:gd name="T7" fmla="*/ 0 h 3808"/>
                <a:gd name="T8" fmla="*/ 0 w 2572"/>
                <a:gd name="T9" fmla="*/ 3807 h 38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72" h="3808">
                  <a:moveTo>
                    <a:pt x="0" y="3807"/>
                  </a:moveTo>
                  <a:lnTo>
                    <a:pt x="2571" y="3807"/>
                  </a:lnTo>
                  <a:lnTo>
                    <a:pt x="2571" y="0"/>
                  </a:lnTo>
                  <a:lnTo>
                    <a:pt x="0" y="0"/>
                  </a:lnTo>
                  <a:lnTo>
                    <a:pt x="0" y="3807"/>
                  </a:lnTo>
                  <a:close/>
                </a:path>
              </a:pathLst>
            </a:custGeom>
            <a:solidFill>
              <a:srgbClr val="5A8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70" y="1717"/>
              <a:ext cx="2171" cy="1664"/>
            </a:xfrm>
            <a:custGeom>
              <a:avLst/>
              <a:gdLst>
                <a:gd name="T0" fmla="*/ 1964 w 2171"/>
                <a:gd name="T1" fmla="*/ 2 h 1664"/>
                <a:gd name="T2" fmla="*/ 1615 w 2171"/>
                <a:gd name="T3" fmla="*/ 31 h 1664"/>
                <a:gd name="T4" fmla="*/ 1246 w 2171"/>
                <a:gd name="T5" fmla="*/ 96 h 1664"/>
                <a:gd name="T6" fmla="*/ 894 w 2171"/>
                <a:gd name="T7" fmla="*/ 205 h 1664"/>
                <a:gd name="T8" fmla="*/ 592 w 2171"/>
                <a:gd name="T9" fmla="*/ 363 h 1664"/>
                <a:gd name="T10" fmla="*/ 376 w 2171"/>
                <a:gd name="T11" fmla="*/ 579 h 1664"/>
                <a:gd name="T12" fmla="*/ 281 w 2171"/>
                <a:gd name="T13" fmla="*/ 859 h 1664"/>
                <a:gd name="T14" fmla="*/ 319 w 2171"/>
                <a:gd name="T15" fmla="*/ 1079 h 1664"/>
                <a:gd name="T16" fmla="*/ 446 w 2171"/>
                <a:gd name="T17" fmla="*/ 1259 h 1664"/>
                <a:gd name="T18" fmla="*/ 632 w 2171"/>
                <a:gd name="T19" fmla="*/ 1402 h 1664"/>
                <a:gd name="T20" fmla="*/ 845 w 2171"/>
                <a:gd name="T21" fmla="*/ 1511 h 1664"/>
                <a:gd name="T22" fmla="*/ 1055 w 2171"/>
                <a:gd name="T23" fmla="*/ 1589 h 1664"/>
                <a:gd name="T24" fmla="*/ 1231 w 2171"/>
                <a:gd name="T25" fmla="*/ 1641 h 1664"/>
                <a:gd name="T26" fmla="*/ 1341 w 2171"/>
                <a:gd name="T27" fmla="*/ 1616 h 1664"/>
                <a:gd name="T28" fmla="*/ 1406 w 2171"/>
                <a:gd name="T29" fmla="*/ 1502 h 1664"/>
                <a:gd name="T30" fmla="*/ 1455 w 2171"/>
                <a:gd name="T31" fmla="*/ 1420 h 1664"/>
                <a:gd name="T32" fmla="*/ 1495 w 2171"/>
                <a:gd name="T33" fmla="*/ 1360 h 1664"/>
                <a:gd name="T34" fmla="*/ 1534 w 2171"/>
                <a:gd name="T35" fmla="*/ 1313 h 1664"/>
                <a:gd name="T36" fmla="*/ 1576 w 2171"/>
                <a:gd name="T37" fmla="*/ 1270 h 1664"/>
                <a:gd name="T38" fmla="*/ 1631 w 2171"/>
                <a:gd name="T39" fmla="*/ 1222 h 1664"/>
                <a:gd name="T40" fmla="*/ 1507 w 2171"/>
                <a:gd name="T41" fmla="*/ 1269 h 1664"/>
                <a:gd name="T42" fmla="*/ 1333 w 2171"/>
                <a:gd name="T43" fmla="*/ 1342 h 1664"/>
                <a:gd name="T44" fmla="*/ 1195 w 2171"/>
                <a:gd name="T45" fmla="*/ 1384 h 1664"/>
                <a:gd name="T46" fmla="*/ 1068 w 2171"/>
                <a:gd name="T47" fmla="*/ 1398 h 1664"/>
                <a:gd name="T48" fmla="*/ 930 w 2171"/>
                <a:gd name="T49" fmla="*/ 1384 h 1664"/>
                <a:gd name="T50" fmla="*/ 759 w 2171"/>
                <a:gd name="T51" fmla="*/ 1344 h 1664"/>
                <a:gd name="T52" fmla="*/ 532 w 2171"/>
                <a:gd name="T53" fmla="*/ 1280 h 1664"/>
                <a:gd name="T54" fmla="*/ 307 w 2171"/>
                <a:gd name="T55" fmla="*/ 1195 h 1664"/>
                <a:gd name="T56" fmla="*/ 148 w 2171"/>
                <a:gd name="T57" fmla="*/ 1095 h 1664"/>
                <a:gd name="T58" fmla="*/ 49 w 2171"/>
                <a:gd name="T59" fmla="*/ 985 h 1664"/>
                <a:gd name="T60" fmla="*/ 4 w 2171"/>
                <a:gd name="T61" fmla="*/ 870 h 1664"/>
                <a:gd name="T62" fmla="*/ 7 w 2171"/>
                <a:gd name="T63" fmla="*/ 757 h 1664"/>
                <a:gd name="T64" fmla="*/ 52 w 2171"/>
                <a:gd name="T65" fmla="*/ 651 h 1664"/>
                <a:gd name="T66" fmla="*/ 141 w 2171"/>
                <a:gd name="T67" fmla="*/ 552 h 1664"/>
                <a:gd name="T68" fmla="*/ 299 w 2171"/>
                <a:gd name="T69" fmla="*/ 454 h 1664"/>
                <a:gd name="T70" fmla="*/ 511 w 2171"/>
                <a:gd name="T71" fmla="*/ 375 h 1664"/>
                <a:gd name="T72" fmla="*/ 762 w 2171"/>
                <a:gd name="T73" fmla="*/ 324 h 1664"/>
                <a:gd name="T74" fmla="*/ 1038 w 2171"/>
                <a:gd name="T75" fmla="*/ 310 h 1664"/>
                <a:gd name="T76" fmla="*/ 1325 w 2171"/>
                <a:gd name="T77" fmla="*/ 343 h 1664"/>
                <a:gd name="T78" fmla="*/ 1608 w 2171"/>
                <a:gd name="T79" fmla="*/ 432 h 1664"/>
                <a:gd name="T80" fmla="*/ 1774 w 2171"/>
                <a:gd name="T81" fmla="*/ 366 h 1664"/>
                <a:gd name="T82" fmla="*/ 1861 w 2171"/>
                <a:gd name="T83" fmla="*/ 241 h 1664"/>
                <a:gd name="T84" fmla="*/ 1927 w 2171"/>
                <a:gd name="T85" fmla="*/ 155 h 1664"/>
                <a:gd name="T86" fmla="*/ 1982 w 2171"/>
                <a:gd name="T87" fmla="*/ 97 h 1664"/>
                <a:gd name="T88" fmla="*/ 2034 w 2171"/>
                <a:gd name="T89" fmla="*/ 58 h 1664"/>
                <a:gd name="T90" fmla="*/ 2093 w 2171"/>
                <a:gd name="T91" fmla="*/ 29 h 1664"/>
                <a:gd name="T92" fmla="*/ 2170 w 2171"/>
                <a:gd name="T93" fmla="*/ 0 h 166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171" h="1664">
                  <a:moveTo>
                    <a:pt x="2170" y="0"/>
                  </a:moveTo>
                  <a:lnTo>
                    <a:pt x="2071" y="0"/>
                  </a:lnTo>
                  <a:lnTo>
                    <a:pt x="1964" y="2"/>
                  </a:lnTo>
                  <a:lnTo>
                    <a:pt x="1852" y="8"/>
                  </a:lnTo>
                  <a:lnTo>
                    <a:pt x="1735" y="18"/>
                  </a:lnTo>
                  <a:lnTo>
                    <a:pt x="1615" y="31"/>
                  </a:lnTo>
                  <a:lnTo>
                    <a:pt x="1492" y="48"/>
                  </a:lnTo>
                  <a:lnTo>
                    <a:pt x="1369" y="70"/>
                  </a:lnTo>
                  <a:lnTo>
                    <a:pt x="1246" y="96"/>
                  </a:lnTo>
                  <a:lnTo>
                    <a:pt x="1125" y="127"/>
                  </a:lnTo>
                  <a:lnTo>
                    <a:pt x="1007" y="163"/>
                  </a:lnTo>
                  <a:lnTo>
                    <a:pt x="894" y="205"/>
                  </a:lnTo>
                  <a:lnTo>
                    <a:pt x="786" y="252"/>
                  </a:lnTo>
                  <a:lnTo>
                    <a:pt x="685" y="304"/>
                  </a:lnTo>
                  <a:lnTo>
                    <a:pt x="592" y="363"/>
                  </a:lnTo>
                  <a:lnTo>
                    <a:pt x="509" y="428"/>
                  </a:lnTo>
                  <a:lnTo>
                    <a:pt x="436" y="500"/>
                  </a:lnTo>
                  <a:lnTo>
                    <a:pt x="376" y="579"/>
                  </a:lnTo>
                  <a:lnTo>
                    <a:pt x="329" y="665"/>
                  </a:lnTo>
                  <a:lnTo>
                    <a:pt x="297" y="758"/>
                  </a:lnTo>
                  <a:lnTo>
                    <a:pt x="281" y="859"/>
                  </a:lnTo>
                  <a:lnTo>
                    <a:pt x="282" y="937"/>
                  </a:lnTo>
                  <a:lnTo>
                    <a:pt x="295" y="1011"/>
                  </a:lnTo>
                  <a:lnTo>
                    <a:pt x="319" y="1079"/>
                  </a:lnTo>
                  <a:lnTo>
                    <a:pt x="353" y="1144"/>
                  </a:lnTo>
                  <a:lnTo>
                    <a:pt x="396" y="1204"/>
                  </a:lnTo>
                  <a:lnTo>
                    <a:pt x="446" y="1259"/>
                  </a:lnTo>
                  <a:lnTo>
                    <a:pt x="503" y="1311"/>
                  </a:lnTo>
                  <a:lnTo>
                    <a:pt x="565" y="1358"/>
                  </a:lnTo>
                  <a:lnTo>
                    <a:pt x="632" y="1402"/>
                  </a:lnTo>
                  <a:lnTo>
                    <a:pt x="701" y="1442"/>
                  </a:lnTo>
                  <a:lnTo>
                    <a:pt x="773" y="1478"/>
                  </a:lnTo>
                  <a:lnTo>
                    <a:pt x="845" y="1511"/>
                  </a:lnTo>
                  <a:lnTo>
                    <a:pt x="917" y="1540"/>
                  </a:lnTo>
                  <a:lnTo>
                    <a:pt x="987" y="1566"/>
                  </a:lnTo>
                  <a:lnTo>
                    <a:pt x="1055" y="1589"/>
                  </a:lnTo>
                  <a:lnTo>
                    <a:pt x="1119" y="1609"/>
                  </a:lnTo>
                  <a:lnTo>
                    <a:pt x="1178" y="1627"/>
                  </a:lnTo>
                  <a:lnTo>
                    <a:pt x="1231" y="1641"/>
                  </a:lnTo>
                  <a:lnTo>
                    <a:pt x="1277" y="1653"/>
                  </a:lnTo>
                  <a:lnTo>
                    <a:pt x="1315" y="1663"/>
                  </a:lnTo>
                  <a:lnTo>
                    <a:pt x="1341" y="1616"/>
                  </a:lnTo>
                  <a:lnTo>
                    <a:pt x="1365" y="1574"/>
                  </a:lnTo>
                  <a:lnTo>
                    <a:pt x="1387" y="1536"/>
                  </a:lnTo>
                  <a:lnTo>
                    <a:pt x="1406" y="1502"/>
                  </a:lnTo>
                  <a:lnTo>
                    <a:pt x="1424" y="1471"/>
                  </a:lnTo>
                  <a:lnTo>
                    <a:pt x="1440" y="1444"/>
                  </a:lnTo>
                  <a:lnTo>
                    <a:pt x="1455" y="1420"/>
                  </a:lnTo>
                  <a:lnTo>
                    <a:pt x="1469" y="1398"/>
                  </a:lnTo>
                  <a:lnTo>
                    <a:pt x="1483" y="1378"/>
                  </a:lnTo>
                  <a:lnTo>
                    <a:pt x="1495" y="1360"/>
                  </a:lnTo>
                  <a:lnTo>
                    <a:pt x="1508" y="1343"/>
                  </a:lnTo>
                  <a:lnTo>
                    <a:pt x="1521" y="1328"/>
                  </a:lnTo>
                  <a:lnTo>
                    <a:pt x="1534" y="1313"/>
                  </a:lnTo>
                  <a:lnTo>
                    <a:pt x="1547" y="1299"/>
                  </a:lnTo>
                  <a:lnTo>
                    <a:pt x="1561" y="1285"/>
                  </a:lnTo>
                  <a:lnTo>
                    <a:pt x="1576" y="1270"/>
                  </a:lnTo>
                  <a:lnTo>
                    <a:pt x="1593" y="1255"/>
                  </a:lnTo>
                  <a:lnTo>
                    <a:pt x="1611" y="1239"/>
                  </a:lnTo>
                  <a:lnTo>
                    <a:pt x="1631" y="1222"/>
                  </a:lnTo>
                  <a:lnTo>
                    <a:pt x="1653" y="1202"/>
                  </a:lnTo>
                  <a:lnTo>
                    <a:pt x="1576" y="1237"/>
                  </a:lnTo>
                  <a:lnTo>
                    <a:pt x="1507" y="1269"/>
                  </a:lnTo>
                  <a:lnTo>
                    <a:pt x="1444" y="1297"/>
                  </a:lnTo>
                  <a:lnTo>
                    <a:pt x="1386" y="1321"/>
                  </a:lnTo>
                  <a:lnTo>
                    <a:pt x="1333" y="1342"/>
                  </a:lnTo>
                  <a:lnTo>
                    <a:pt x="1285" y="1359"/>
                  </a:lnTo>
                  <a:lnTo>
                    <a:pt x="1239" y="1373"/>
                  </a:lnTo>
                  <a:lnTo>
                    <a:pt x="1195" y="1384"/>
                  </a:lnTo>
                  <a:lnTo>
                    <a:pt x="1152" y="1392"/>
                  </a:lnTo>
                  <a:lnTo>
                    <a:pt x="1110" y="1396"/>
                  </a:lnTo>
                  <a:lnTo>
                    <a:pt x="1068" y="1398"/>
                  </a:lnTo>
                  <a:lnTo>
                    <a:pt x="1024" y="1396"/>
                  </a:lnTo>
                  <a:lnTo>
                    <a:pt x="979" y="1391"/>
                  </a:lnTo>
                  <a:lnTo>
                    <a:pt x="930" y="1384"/>
                  </a:lnTo>
                  <a:lnTo>
                    <a:pt x="878" y="1373"/>
                  </a:lnTo>
                  <a:lnTo>
                    <a:pt x="821" y="1360"/>
                  </a:lnTo>
                  <a:lnTo>
                    <a:pt x="759" y="1344"/>
                  </a:lnTo>
                  <a:lnTo>
                    <a:pt x="691" y="1325"/>
                  </a:lnTo>
                  <a:lnTo>
                    <a:pt x="615" y="1304"/>
                  </a:lnTo>
                  <a:lnTo>
                    <a:pt x="532" y="1280"/>
                  </a:lnTo>
                  <a:lnTo>
                    <a:pt x="449" y="1254"/>
                  </a:lnTo>
                  <a:lnTo>
                    <a:pt x="374" y="1226"/>
                  </a:lnTo>
                  <a:lnTo>
                    <a:pt x="307" y="1195"/>
                  </a:lnTo>
                  <a:lnTo>
                    <a:pt x="247" y="1163"/>
                  </a:lnTo>
                  <a:lnTo>
                    <a:pt x="194" y="1130"/>
                  </a:lnTo>
                  <a:lnTo>
                    <a:pt x="148" y="1095"/>
                  </a:lnTo>
                  <a:lnTo>
                    <a:pt x="108" y="1059"/>
                  </a:lnTo>
                  <a:lnTo>
                    <a:pt x="75" y="1022"/>
                  </a:lnTo>
                  <a:lnTo>
                    <a:pt x="49" y="985"/>
                  </a:lnTo>
                  <a:lnTo>
                    <a:pt x="28" y="947"/>
                  </a:lnTo>
                  <a:lnTo>
                    <a:pt x="13" y="908"/>
                  </a:lnTo>
                  <a:lnTo>
                    <a:pt x="4" y="870"/>
                  </a:lnTo>
                  <a:lnTo>
                    <a:pt x="0" y="832"/>
                  </a:lnTo>
                  <a:lnTo>
                    <a:pt x="1" y="794"/>
                  </a:lnTo>
                  <a:lnTo>
                    <a:pt x="7" y="757"/>
                  </a:lnTo>
                  <a:lnTo>
                    <a:pt x="17" y="720"/>
                  </a:lnTo>
                  <a:lnTo>
                    <a:pt x="32" y="685"/>
                  </a:lnTo>
                  <a:lnTo>
                    <a:pt x="52" y="651"/>
                  </a:lnTo>
                  <a:lnTo>
                    <a:pt x="75" y="618"/>
                  </a:lnTo>
                  <a:lnTo>
                    <a:pt x="102" y="587"/>
                  </a:lnTo>
                  <a:lnTo>
                    <a:pt x="141" y="552"/>
                  </a:lnTo>
                  <a:lnTo>
                    <a:pt x="187" y="518"/>
                  </a:lnTo>
                  <a:lnTo>
                    <a:pt x="240" y="485"/>
                  </a:lnTo>
                  <a:lnTo>
                    <a:pt x="299" y="454"/>
                  </a:lnTo>
                  <a:lnTo>
                    <a:pt x="364" y="425"/>
                  </a:lnTo>
                  <a:lnTo>
                    <a:pt x="435" y="398"/>
                  </a:lnTo>
                  <a:lnTo>
                    <a:pt x="511" y="375"/>
                  </a:lnTo>
                  <a:lnTo>
                    <a:pt x="591" y="354"/>
                  </a:lnTo>
                  <a:lnTo>
                    <a:pt x="675" y="337"/>
                  </a:lnTo>
                  <a:lnTo>
                    <a:pt x="762" y="324"/>
                  </a:lnTo>
                  <a:lnTo>
                    <a:pt x="852" y="314"/>
                  </a:lnTo>
                  <a:lnTo>
                    <a:pt x="944" y="310"/>
                  </a:lnTo>
                  <a:lnTo>
                    <a:pt x="1038" y="310"/>
                  </a:lnTo>
                  <a:lnTo>
                    <a:pt x="1133" y="315"/>
                  </a:lnTo>
                  <a:lnTo>
                    <a:pt x="1229" y="326"/>
                  </a:lnTo>
                  <a:lnTo>
                    <a:pt x="1325" y="343"/>
                  </a:lnTo>
                  <a:lnTo>
                    <a:pt x="1420" y="366"/>
                  </a:lnTo>
                  <a:lnTo>
                    <a:pt x="1515" y="396"/>
                  </a:lnTo>
                  <a:lnTo>
                    <a:pt x="1608" y="432"/>
                  </a:lnTo>
                  <a:lnTo>
                    <a:pt x="1699" y="476"/>
                  </a:lnTo>
                  <a:lnTo>
                    <a:pt x="1738" y="418"/>
                  </a:lnTo>
                  <a:lnTo>
                    <a:pt x="1774" y="366"/>
                  </a:lnTo>
                  <a:lnTo>
                    <a:pt x="1806" y="320"/>
                  </a:lnTo>
                  <a:lnTo>
                    <a:pt x="1835" y="278"/>
                  </a:lnTo>
                  <a:lnTo>
                    <a:pt x="1861" y="241"/>
                  </a:lnTo>
                  <a:lnTo>
                    <a:pt x="1885" y="209"/>
                  </a:lnTo>
                  <a:lnTo>
                    <a:pt x="1907" y="180"/>
                  </a:lnTo>
                  <a:lnTo>
                    <a:pt x="1927" y="155"/>
                  </a:lnTo>
                  <a:lnTo>
                    <a:pt x="1946" y="133"/>
                  </a:lnTo>
                  <a:lnTo>
                    <a:pt x="1964" y="113"/>
                  </a:lnTo>
                  <a:lnTo>
                    <a:pt x="1982" y="97"/>
                  </a:lnTo>
                  <a:lnTo>
                    <a:pt x="1999" y="82"/>
                  </a:lnTo>
                  <a:lnTo>
                    <a:pt x="2016" y="70"/>
                  </a:lnTo>
                  <a:lnTo>
                    <a:pt x="2034" y="58"/>
                  </a:lnTo>
                  <a:lnTo>
                    <a:pt x="2052" y="48"/>
                  </a:lnTo>
                  <a:lnTo>
                    <a:pt x="2072" y="38"/>
                  </a:lnTo>
                  <a:lnTo>
                    <a:pt x="2093" y="29"/>
                  </a:lnTo>
                  <a:lnTo>
                    <a:pt x="2116" y="20"/>
                  </a:lnTo>
                  <a:lnTo>
                    <a:pt x="2142" y="10"/>
                  </a:lnTo>
                  <a:lnTo>
                    <a:pt x="2170" y="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68" y="1610"/>
              <a:ext cx="2173" cy="1827"/>
            </a:xfrm>
            <a:custGeom>
              <a:avLst/>
              <a:gdLst>
                <a:gd name="T0" fmla="*/ 3 w 2173"/>
                <a:gd name="T1" fmla="*/ 838 h 1827"/>
                <a:gd name="T2" fmla="*/ 31 w 2173"/>
                <a:gd name="T3" fmla="*/ 693 h 1827"/>
                <a:gd name="T4" fmla="*/ 85 w 2173"/>
                <a:gd name="T5" fmla="*/ 557 h 1827"/>
                <a:gd name="T6" fmla="*/ 162 w 2173"/>
                <a:gd name="T7" fmla="*/ 432 h 1827"/>
                <a:gd name="T8" fmla="*/ 261 w 2173"/>
                <a:gd name="T9" fmla="*/ 318 h 1827"/>
                <a:gd name="T10" fmla="*/ 379 w 2173"/>
                <a:gd name="T11" fmla="*/ 219 h 1827"/>
                <a:gd name="T12" fmla="*/ 513 w 2173"/>
                <a:gd name="T13" fmla="*/ 136 h 1827"/>
                <a:gd name="T14" fmla="*/ 663 w 2173"/>
                <a:gd name="T15" fmla="*/ 71 h 1827"/>
                <a:gd name="T16" fmla="*/ 825 w 2173"/>
                <a:gd name="T17" fmla="*/ 26 h 1827"/>
                <a:gd name="T18" fmla="*/ 996 w 2173"/>
                <a:gd name="T19" fmla="*/ 3 h 1827"/>
                <a:gd name="T20" fmla="*/ 1175 w 2173"/>
                <a:gd name="T21" fmla="*/ 3 h 1827"/>
                <a:gd name="T22" fmla="*/ 1347 w 2173"/>
                <a:gd name="T23" fmla="*/ 26 h 1827"/>
                <a:gd name="T24" fmla="*/ 1508 w 2173"/>
                <a:gd name="T25" fmla="*/ 71 h 1827"/>
                <a:gd name="T26" fmla="*/ 1658 w 2173"/>
                <a:gd name="T27" fmla="*/ 136 h 1827"/>
                <a:gd name="T28" fmla="*/ 1792 w 2173"/>
                <a:gd name="T29" fmla="*/ 219 h 1827"/>
                <a:gd name="T30" fmla="*/ 1910 w 2173"/>
                <a:gd name="T31" fmla="*/ 318 h 1827"/>
                <a:gd name="T32" fmla="*/ 2009 w 2173"/>
                <a:gd name="T33" fmla="*/ 432 h 1827"/>
                <a:gd name="T34" fmla="*/ 2086 w 2173"/>
                <a:gd name="T35" fmla="*/ 557 h 1827"/>
                <a:gd name="T36" fmla="*/ 2140 w 2173"/>
                <a:gd name="T37" fmla="*/ 693 h 1827"/>
                <a:gd name="T38" fmla="*/ 2168 w 2173"/>
                <a:gd name="T39" fmla="*/ 838 h 1827"/>
                <a:gd name="T40" fmla="*/ 2168 w 2173"/>
                <a:gd name="T41" fmla="*/ 988 h 1827"/>
                <a:gd name="T42" fmla="*/ 2140 w 2173"/>
                <a:gd name="T43" fmla="*/ 1132 h 1827"/>
                <a:gd name="T44" fmla="*/ 2086 w 2173"/>
                <a:gd name="T45" fmla="*/ 1268 h 1827"/>
                <a:gd name="T46" fmla="*/ 2009 w 2173"/>
                <a:gd name="T47" fmla="*/ 1394 h 1827"/>
                <a:gd name="T48" fmla="*/ 1910 w 2173"/>
                <a:gd name="T49" fmla="*/ 1507 h 1827"/>
                <a:gd name="T50" fmla="*/ 1792 w 2173"/>
                <a:gd name="T51" fmla="*/ 1606 h 1827"/>
                <a:gd name="T52" fmla="*/ 1658 w 2173"/>
                <a:gd name="T53" fmla="*/ 1689 h 1827"/>
                <a:gd name="T54" fmla="*/ 1508 w 2173"/>
                <a:gd name="T55" fmla="*/ 1754 h 1827"/>
                <a:gd name="T56" fmla="*/ 1347 w 2173"/>
                <a:gd name="T57" fmla="*/ 1800 h 1827"/>
                <a:gd name="T58" fmla="*/ 1175 w 2173"/>
                <a:gd name="T59" fmla="*/ 1823 h 1827"/>
                <a:gd name="T60" fmla="*/ 996 w 2173"/>
                <a:gd name="T61" fmla="*/ 1823 h 1827"/>
                <a:gd name="T62" fmla="*/ 825 w 2173"/>
                <a:gd name="T63" fmla="*/ 1800 h 1827"/>
                <a:gd name="T64" fmla="*/ 663 w 2173"/>
                <a:gd name="T65" fmla="*/ 1754 h 1827"/>
                <a:gd name="T66" fmla="*/ 513 w 2173"/>
                <a:gd name="T67" fmla="*/ 1689 h 1827"/>
                <a:gd name="T68" fmla="*/ 379 w 2173"/>
                <a:gd name="T69" fmla="*/ 1606 h 1827"/>
                <a:gd name="T70" fmla="*/ 261 w 2173"/>
                <a:gd name="T71" fmla="*/ 1507 h 1827"/>
                <a:gd name="T72" fmla="*/ 162 w 2173"/>
                <a:gd name="T73" fmla="*/ 1394 h 1827"/>
                <a:gd name="T74" fmla="*/ 85 w 2173"/>
                <a:gd name="T75" fmla="*/ 1268 h 1827"/>
                <a:gd name="T76" fmla="*/ 31 w 2173"/>
                <a:gd name="T77" fmla="*/ 1132 h 1827"/>
                <a:gd name="T78" fmla="*/ 3 w 2173"/>
                <a:gd name="T79" fmla="*/ 988 h 18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3" h="1827">
                  <a:moveTo>
                    <a:pt x="0" y="913"/>
                  </a:moveTo>
                  <a:lnTo>
                    <a:pt x="3" y="838"/>
                  </a:lnTo>
                  <a:lnTo>
                    <a:pt x="14" y="765"/>
                  </a:lnTo>
                  <a:lnTo>
                    <a:pt x="31" y="693"/>
                  </a:lnTo>
                  <a:lnTo>
                    <a:pt x="55" y="624"/>
                  </a:lnTo>
                  <a:lnTo>
                    <a:pt x="85" y="557"/>
                  </a:lnTo>
                  <a:lnTo>
                    <a:pt x="121" y="493"/>
                  </a:lnTo>
                  <a:lnTo>
                    <a:pt x="162" y="432"/>
                  </a:lnTo>
                  <a:lnTo>
                    <a:pt x="209" y="373"/>
                  </a:lnTo>
                  <a:lnTo>
                    <a:pt x="261" y="318"/>
                  </a:lnTo>
                  <a:lnTo>
                    <a:pt x="318" y="267"/>
                  </a:lnTo>
                  <a:lnTo>
                    <a:pt x="379" y="219"/>
                  </a:lnTo>
                  <a:lnTo>
                    <a:pt x="444" y="176"/>
                  </a:lnTo>
                  <a:lnTo>
                    <a:pt x="513" y="136"/>
                  </a:lnTo>
                  <a:lnTo>
                    <a:pt x="586" y="101"/>
                  </a:lnTo>
                  <a:lnTo>
                    <a:pt x="663" y="71"/>
                  </a:lnTo>
                  <a:lnTo>
                    <a:pt x="742" y="46"/>
                  </a:lnTo>
                  <a:lnTo>
                    <a:pt x="825" y="26"/>
                  </a:lnTo>
                  <a:lnTo>
                    <a:pt x="909" y="11"/>
                  </a:lnTo>
                  <a:lnTo>
                    <a:pt x="996" y="3"/>
                  </a:lnTo>
                  <a:lnTo>
                    <a:pt x="1086" y="0"/>
                  </a:lnTo>
                  <a:lnTo>
                    <a:pt x="1175" y="3"/>
                  </a:lnTo>
                  <a:lnTo>
                    <a:pt x="1262" y="11"/>
                  </a:lnTo>
                  <a:lnTo>
                    <a:pt x="1347" y="26"/>
                  </a:lnTo>
                  <a:lnTo>
                    <a:pt x="1429" y="46"/>
                  </a:lnTo>
                  <a:lnTo>
                    <a:pt x="1508" y="71"/>
                  </a:lnTo>
                  <a:lnTo>
                    <a:pt x="1585" y="101"/>
                  </a:lnTo>
                  <a:lnTo>
                    <a:pt x="1658" y="136"/>
                  </a:lnTo>
                  <a:lnTo>
                    <a:pt x="1727" y="176"/>
                  </a:lnTo>
                  <a:lnTo>
                    <a:pt x="1792" y="219"/>
                  </a:lnTo>
                  <a:lnTo>
                    <a:pt x="1853" y="267"/>
                  </a:lnTo>
                  <a:lnTo>
                    <a:pt x="1910" y="318"/>
                  </a:lnTo>
                  <a:lnTo>
                    <a:pt x="1962" y="373"/>
                  </a:lnTo>
                  <a:lnTo>
                    <a:pt x="2009" y="432"/>
                  </a:lnTo>
                  <a:lnTo>
                    <a:pt x="2050" y="493"/>
                  </a:lnTo>
                  <a:lnTo>
                    <a:pt x="2086" y="557"/>
                  </a:lnTo>
                  <a:lnTo>
                    <a:pt x="2116" y="624"/>
                  </a:lnTo>
                  <a:lnTo>
                    <a:pt x="2140" y="693"/>
                  </a:lnTo>
                  <a:lnTo>
                    <a:pt x="2157" y="765"/>
                  </a:lnTo>
                  <a:lnTo>
                    <a:pt x="2168" y="838"/>
                  </a:lnTo>
                  <a:lnTo>
                    <a:pt x="2172" y="913"/>
                  </a:lnTo>
                  <a:lnTo>
                    <a:pt x="2168" y="988"/>
                  </a:lnTo>
                  <a:lnTo>
                    <a:pt x="2157" y="1061"/>
                  </a:lnTo>
                  <a:lnTo>
                    <a:pt x="2140" y="1132"/>
                  </a:lnTo>
                  <a:lnTo>
                    <a:pt x="2116" y="1202"/>
                  </a:lnTo>
                  <a:lnTo>
                    <a:pt x="2086" y="1268"/>
                  </a:lnTo>
                  <a:lnTo>
                    <a:pt x="2050" y="1333"/>
                  </a:lnTo>
                  <a:lnTo>
                    <a:pt x="2009" y="1394"/>
                  </a:lnTo>
                  <a:lnTo>
                    <a:pt x="1962" y="1452"/>
                  </a:lnTo>
                  <a:lnTo>
                    <a:pt x="1910" y="1507"/>
                  </a:lnTo>
                  <a:lnTo>
                    <a:pt x="1853" y="1559"/>
                  </a:lnTo>
                  <a:lnTo>
                    <a:pt x="1792" y="1606"/>
                  </a:lnTo>
                  <a:lnTo>
                    <a:pt x="1727" y="1650"/>
                  </a:lnTo>
                  <a:lnTo>
                    <a:pt x="1658" y="1689"/>
                  </a:lnTo>
                  <a:lnTo>
                    <a:pt x="1585" y="1724"/>
                  </a:lnTo>
                  <a:lnTo>
                    <a:pt x="1508" y="1754"/>
                  </a:lnTo>
                  <a:lnTo>
                    <a:pt x="1429" y="1780"/>
                  </a:lnTo>
                  <a:lnTo>
                    <a:pt x="1347" y="1800"/>
                  </a:lnTo>
                  <a:lnTo>
                    <a:pt x="1262" y="1814"/>
                  </a:lnTo>
                  <a:lnTo>
                    <a:pt x="1175" y="1823"/>
                  </a:lnTo>
                  <a:lnTo>
                    <a:pt x="1086" y="1826"/>
                  </a:lnTo>
                  <a:lnTo>
                    <a:pt x="996" y="1823"/>
                  </a:lnTo>
                  <a:lnTo>
                    <a:pt x="909" y="1814"/>
                  </a:lnTo>
                  <a:lnTo>
                    <a:pt x="825" y="1800"/>
                  </a:lnTo>
                  <a:lnTo>
                    <a:pt x="742" y="1780"/>
                  </a:lnTo>
                  <a:lnTo>
                    <a:pt x="663" y="1754"/>
                  </a:lnTo>
                  <a:lnTo>
                    <a:pt x="586" y="1724"/>
                  </a:lnTo>
                  <a:lnTo>
                    <a:pt x="513" y="1689"/>
                  </a:lnTo>
                  <a:lnTo>
                    <a:pt x="444" y="1650"/>
                  </a:lnTo>
                  <a:lnTo>
                    <a:pt x="379" y="1606"/>
                  </a:lnTo>
                  <a:lnTo>
                    <a:pt x="318" y="1559"/>
                  </a:lnTo>
                  <a:lnTo>
                    <a:pt x="261" y="1507"/>
                  </a:lnTo>
                  <a:lnTo>
                    <a:pt x="209" y="1452"/>
                  </a:lnTo>
                  <a:lnTo>
                    <a:pt x="162" y="1394"/>
                  </a:lnTo>
                  <a:lnTo>
                    <a:pt x="121" y="1333"/>
                  </a:lnTo>
                  <a:lnTo>
                    <a:pt x="85" y="1268"/>
                  </a:lnTo>
                  <a:lnTo>
                    <a:pt x="55" y="1202"/>
                  </a:lnTo>
                  <a:lnTo>
                    <a:pt x="31" y="1132"/>
                  </a:lnTo>
                  <a:lnTo>
                    <a:pt x="14" y="1061"/>
                  </a:lnTo>
                  <a:lnTo>
                    <a:pt x="3" y="988"/>
                  </a:lnTo>
                  <a:lnTo>
                    <a:pt x="0" y="913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02" y="1610"/>
              <a:ext cx="1307" cy="1827"/>
            </a:xfrm>
            <a:custGeom>
              <a:avLst/>
              <a:gdLst>
                <a:gd name="T0" fmla="*/ 2 w 1307"/>
                <a:gd name="T1" fmla="*/ 838 h 1827"/>
                <a:gd name="T2" fmla="*/ 18 w 1307"/>
                <a:gd name="T3" fmla="*/ 693 h 1827"/>
                <a:gd name="T4" fmla="*/ 51 w 1307"/>
                <a:gd name="T5" fmla="*/ 557 h 1827"/>
                <a:gd name="T6" fmla="*/ 97 w 1307"/>
                <a:gd name="T7" fmla="*/ 432 h 1827"/>
                <a:gd name="T8" fmla="*/ 157 w 1307"/>
                <a:gd name="T9" fmla="*/ 318 h 1827"/>
                <a:gd name="T10" fmla="*/ 228 w 1307"/>
                <a:gd name="T11" fmla="*/ 219 h 1827"/>
                <a:gd name="T12" fmla="*/ 309 w 1307"/>
                <a:gd name="T13" fmla="*/ 136 h 1827"/>
                <a:gd name="T14" fmla="*/ 398 w 1307"/>
                <a:gd name="T15" fmla="*/ 71 h 1827"/>
                <a:gd name="T16" fmla="*/ 496 w 1307"/>
                <a:gd name="T17" fmla="*/ 26 h 1827"/>
                <a:gd name="T18" fmla="*/ 599 w 1307"/>
                <a:gd name="T19" fmla="*/ 3 h 1827"/>
                <a:gd name="T20" fmla="*/ 706 w 1307"/>
                <a:gd name="T21" fmla="*/ 3 h 1827"/>
                <a:gd name="T22" fmla="*/ 810 w 1307"/>
                <a:gd name="T23" fmla="*/ 26 h 1827"/>
                <a:gd name="T24" fmla="*/ 907 w 1307"/>
                <a:gd name="T25" fmla="*/ 71 h 1827"/>
                <a:gd name="T26" fmla="*/ 997 w 1307"/>
                <a:gd name="T27" fmla="*/ 136 h 1827"/>
                <a:gd name="T28" fmla="*/ 1078 w 1307"/>
                <a:gd name="T29" fmla="*/ 219 h 1827"/>
                <a:gd name="T30" fmla="*/ 1149 w 1307"/>
                <a:gd name="T31" fmla="*/ 318 h 1827"/>
                <a:gd name="T32" fmla="*/ 1208 w 1307"/>
                <a:gd name="T33" fmla="*/ 432 h 1827"/>
                <a:gd name="T34" fmla="*/ 1255 w 1307"/>
                <a:gd name="T35" fmla="*/ 557 h 1827"/>
                <a:gd name="T36" fmla="*/ 1287 w 1307"/>
                <a:gd name="T37" fmla="*/ 693 h 1827"/>
                <a:gd name="T38" fmla="*/ 1304 w 1307"/>
                <a:gd name="T39" fmla="*/ 838 h 1827"/>
                <a:gd name="T40" fmla="*/ 1304 w 1307"/>
                <a:gd name="T41" fmla="*/ 988 h 1827"/>
                <a:gd name="T42" fmla="*/ 1287 w 1307"/>
                <a:gd name="T43" fmla="*/ 1132 h 1827"/>
                <a:gd name="T44" fmla="*/ 1255 w 1307"/>
                <a:gd name="T45" fmla="*/ 1268 h 1827"/>
                <a:gd name="T46" fmla="*/ 1208 w 1307"/>
                <a:gd name="T47" fmla="*/ 1394 h 1827"/>
                <a:gd name="T48" fmla="*/ 1149 w 1307"/>
                <a:gd name="T49" fmla="*/ 1507 h 1827"/>
                <a:gd name="T50" fmla="*/ 1078 w 1307"/>
                <a:gd name="T51" fmla="*/ 1606 h 1827"/>
                <a:gd name="T52" fmla="*/ 997 w 1307"/>
                <a:gd name="T53" fmla="*/ 1689 h 1827"/>
                <a:gd name="T54" fmla="*/ 907 w 1307"/>
                <a:gd name="T55" fmla="*/ 1754 h 1827"/>
                <a:gd name="T56" fmla="*/ 810 w 1307"/>
                <a:gd name="T57" fmla="*/ 1800 h 1827"/>
                <a:gd name="T58" fmla="*/ 706 w 1307"/>
                <a:gd name="T59" fmla="*/ 1823 h 1827"/>
                <a:gd name="T60" fmla="*/ 599 w 1307"/>
                <a:gd name="T61" fmla="*/ 1823 h 1827"/>
                <a:gd name="T62" fmla="*/ 496 w 1307"/>
                <a:gd name="T63" fmla="*/ 1800 h 1827"/>
                <a:gd name="T64" fmla="*/ 398 w 1307"/>
                <a:gd name="T65" fmla="*/ 1754 h 1827"/>
                <a:gd name="T66" fmla="*/ 309 w 1307"/>
                <a:gd name="T67" fmla="*/ 1689 h 1827"/>
                <a:gd name="T68" fmla="*/ 228 w 1307"/>
                <a:gd name="T69" fmla="*/ 1606 h 1827"/>
                <a:gd name="T70" fmla="*/ 157 w 1307"/>
                <a:gd name="T71" fmla="*/ 1507 h 1827"/>
                <a:gd name="T72" fmla="*/ 97 w 1307"/>
                <a:gd name="T73" fmla="*/ 1394 h 1827"/>
                <a:gd name="T74" fmla="*/ 51 w 1307"/>
                <a:gd name="T75" fmla="*/ 1268 h 1827"/>
                <a:gd name="T76" fmla="*/ 18 w 1307"/>
                <a:gd name="T77" fmla="*/ 1132 h 1827"/>
                <a:gd name="T78" fmla="*/ 2 w 1307"/>
                <a:gd name="T79" fmla="*/ 988 h 18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07" h="1827">
                  <a:moveTo>
                    <a:pt x="0" y="913"/>
                  </a:moveTo>
                  <a:lnTo>
                    <a:pt x="2" y="838"/>
                  </a:lnTo>
                  <a:lnTo>
                    <a:pt x="8" y="765"/>
                  </a:lnTo>
                  <a:lnTo>
                    <a:pt x="18" y="693"/>
                  </a:lnTo>
                  <a:lnTo>
                    <a:pt x="33" y="624"/>
                  </a:lnTo>
                  <a:lnTo>
                    <a:pt x="51" y="557"/>
                  </a:lnTo>
                  <a:lnTo>
                    <a:pt x="72" y="493"/>
                  </a:lnTo>
                  <a:lnTo>
                    <a:pt x="97" y="432"/>
                  </a:lnTo>
                  <a:lnTo>
                    <a:pt x="126" y="373"/>
                  </a:lnTo>
                  <a:lnTo>
                    <a:pt x="157" y="318"/>
                  </a:lnTo>
                  <a:lnTo>
                    <a:pt x="191" y="267"/>
                  </a:lnTo>
                  <a:lnTo>
                    <a:pt x="228" y="219"/>
                  </a:lnTo>
                  <a:lnTo>
                    <a:pt x="267" y="176"/>
                  </a:lnTo>
                  <a:lnTo>
                    <a:pt x="309" y="136"/>
                  </a:lnTo>
                  <a:lnTo>
                    <a:pt x="353" y="101"/>
                  </a:lnTo>
                  <a:lnTo>
                    <a:pt x="398" y="71"/>
                  </a:lnTo>
                  <a:lnTo>
                    <a:pt x="446" y="46"/>
                  </a:lnTo>
                  <a:lnTo>
                    <a:pt x="496" y="26"/>
                  </a:lnTo>
                  <a:lnTo>
                    <a:pt x="547" y="11"/>
                  </a:lnTo>
                  <a:lnTo>
                    <a:pt x="599" y="3"/>
                  </a:lnTo>
                  <a:lnTo>
                    <a:pt x="653" y="0"/>
                  </a:lnTo>
                  <a:lnTo>
                    <a:pt x="706" y="3"/>
                  </a:lnTo>
                  <a:lnTo>
                    <a:pt x="759" y="11"/>
                  </a:lnTo>
                  <a:lnTo>
                    <a:pt x="810" y="26"/>
                  </a:lnTo>
                  <a:lnTo>
                    <a:pt x="859" y="46"/>
                  </a:lnTo>
                  <a:lnTo>
                    <a:pt x="907" y="71"/>
                  </a:lnTo>
                  <a:lnTo>
                    <a:pt x="953" y="101"/>
                  </a:lnTo>
                  <a:lnTo>
                    <a:pt x="997" y="136"/>
                  </a:lnTo>
                  <a:lnTo>
                    <a:pt x="1039" y="176"/>
                  </a:lnTo>
                  <a:lnTo>
                    <a:pt x="1078" y="219"/>
                  </a:lnTo>
                  <a:lnTo>
                    <a:pt x="1115" y="267"/>
                  </a:lnTo>
                  <a:lnTo>
                    <a:pt x="1149" y="318"/>
                  </a:lnTo>
                  <a:lnTo>
                    <a:pt x="1180" y="373"/>
                  </a:lnTo>
                  <a:lnTo>
                    <a:pt x="1208" y="432"/>
                  </a:lnTo>
                  <a:lnTo>
                    <a:pt x="1233" y="493"/>
                  </a:lnTo>
                  <a:lnTo>
                    <a:pt x="1255" y="557"/>
                  </a:lnTo>
                  <a:lnTo>
                    <a:pt x="1273" y="624"/>
                  </a:lnTo>
                  <a:lnTo>
                    <a:pt x="1287" y="693"/>
                  </a:lnTo>
                  <a:lnTo>
                    <a:pt x="1297" y="765"/>
                  </a:lnTo>
                  <a:lnTo>
                    <a:pt x="1304" y="838"/>
                  </a:lnTo>
                  <a:lnTo>
                    <a:pt x="1306" y="913"/>
                  </a:lnTo>
                  <a:lnTo>
                    <a:pt x="1304" y="988"/>
                  </a:lnTo>
                  <a:lnTo>
                    <a:pt x="1297" y="1061"/>
                  </a:lnTo>
                  <a:lnTo>
                    <a:pt x="1287" y="1132"/>
                  </a:lnTo>
                  <a:lnTo>
                    <a:pt x="1273" y="1202"/>
                  </a:lnTo>
                  <a:lnTo>
                    <a:pt x="1255" y="1268"/>
                  </a:lnTo>
                  <a:lnTo>
                    <a:pt x="1233" y="1333"/>
                  </a:lnTo>
                  <a:lnTo>
                    <a:pt x="1208" y="1394"/>
                  </a:lnTo>
                  <a:lnTo>
                    <a:pt x="1180" y="1452"/>
                  </a:lnTo>
                  <a:lnTo>
                    <a:pt x="1149" y="1507"/>
                  </a:lnTo>
                  <a:lnTo>
                    <a:pt x="1115" y="1559"/>
                  </a:lnTo>
                  <a:lnTo>
                    <a:pt x="1078" y="1606"/>
                  </a:lnTo>
                  <a:lnTo>
                    <a:pt x="1039" y="1650"/>
                  </a:lnTo>
                  <a:lnTo>
                    <a:pt x="997" y="1689"/>
                  </a:lnTo>
                  <a:lnTo>
                    <a:pt x="953" y="1724"/>
                  </a:lnTo>
                  <a:lnTo>
                    <a:pt x="907" y="1754"/>
                  </a:lnTo>
                  <a:lnTo>
                    <a:pt x="859" y="1780"/>
                  </a:lnTo>
                  <a:lnTo>
                    <a:pt x="810" y="1800"/>
                  </a:lnTo>
                  <a:lnTo>
                    <a:pt x="759" y="1814"/>
                  </a:lnTo>
                  <a:lnTo>
                    <a:pt x="706" y="1823"/>
                  </a:lnTo>
                  <a:lnTo>
                    <a:pt x="653" y="1826"/>
                  </a:lnTo>
                  <a:lnTo>
                    <a:pt x="599" y="1823"/>
                  </a:lnTo>
                  <a:lnTo>
                    <a:pt x="547" y="1814"/>
                  </a:lnTo>
                  <a:lnTo>
                    <a:pt x="496" y="1800"/>
                  </a:lnTo>
                  <a:lnTo>
                    <a:pt x="446" y="1780"/>
                  </a:lnTo>
                  <a:lnTo>
                    <a:pt x="398" y="1754"/>
                  </a:lnTo>
                  <a:lnTo>
                    <a:pt x="353" y="1724"/>
                  </a:lnTo>
                  <a:lnTo>
                    <a:pt x="309" y="1689"/>
                  </a:lnTo>
                  <a:lnTo>
                    <a:pt x="267" y="1650"/>
                  </a:lnTo>
                  <a:lnTo>
                    <a:pt x="228" y="1606"/>
                  </a:lnTo>
                  <a:lnTo>
                    <a:pt x="191" y="1559"/>
                  </a:lnTo>
                  <a:lnTo>
                    <a:pt x="157" y="1507"/>
                  </a:lnTo>
                  <a:lnTo>
                    <a:pt x="126" y="1452"/>
                  </a:lnTo>
                  <a:lnTo>
                    <a:pt x="97" y="1394"/>
                  </a:lnTo>
                  <a:lnTo>
                    <a:pt x="72" y="1333"/>
                  </a:lnTo>
                  <a:lnTo>
                    <a:pt x="51" y="1268"/>
                  </a:lnTo>
                  <a:lnTo>
                    <a:pt x="33" y="1202"/>
                  </a:lnTo>
                  <a:lnTo>
                    <a:pt x="18" y="1132"/>
                  </a:lnTo>
                  <a:lnTo>
                    <a:pt x="8" y="1061"/>
                  </a:lnTo>
                  <a:lnTo>
                    <a:pt x="2" y="988"/>
                  </a:lnTo>
                  <a:lnTo>
                    <a:pt x="0" y="913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710" y="1732"/>
              <a:ext cx="1087" cy="173"/>
            </a:xfrm>
            <a:custGeom>
              <a:avLst/>
              <a:gdLst>
                <a:gd name="T0" fmla="*/ 0 w 1087"/>
                <a:gd name="T1" fmla="*/ 0 h 173"/>
                <a:gd name="T2" fmla="*/ 32 w 1087"/>
                <a:gd name="T3" fmla="*/ 32 h 173"/>
                <a:gd name="T4" fmla="*/ 72 w 1087"/>
                <a:gd name="T5" fmla="*/ 62 h 173"/>
                <a:gd name="T6" fmla="*/ 118 w 1087"/>
                <a:gd name="T7" fmla="*/ 88 h 173"/>
                <a:gd name="T8" fmla="*/ 169 w 1087"/>
                <a:gd name="T9" fmla="*/ 110 h 173"/>
                <a:gd name="T10" fmla="*/ 224 w 1087"/>
                <a:gd name="T11" fmla="*/ 129 h 173"/>
                <a:gd name="T12" fmla="*/ 284 w 1087"/>
                <a:gd name="T13" fmla="*/ 145 h 173"/>
                <a:gd name="T14" fmla="*/ 346 w 1087"/>
                <a:gd name="T15" fmla="*/ 157 h 173"/>
                <a:gd name="T16" fmla="*/ 411 w 1087"/>
                <a:gd name="T17" fmla="*/ 166 h 173"/>
                <a:gd name="T18" fmla="*/ 477 w 1087"/>
                <a:gd name="T19" fmla="*/ 171 h 173"/>
                <a:gd name="T20" fmla="*/ 544 w 1087"/>
                <a:gd name="T21" fmla="*/ 172 h 173"/>
                <a:gd name="T22" fmla="*/ 611 w 1087"/>
                <a:gd name="T23" fmla="*/ 171 h 173"/>
                <a:gd name="T24" fmla="*/ 678 w 1087"/>
                <a:gd name="T25" fmla="*/ 166 h 173"/>
                <a:gd name="T26" fmla="*/ 742 w 1087"/>
                <a:gd name="T27" fmla="*/ 157 h 173"/>
                <a:gd name="T28" fmla="*/ 804 w 1087"/>
                <a:gd name="T29" fmla="*/ 145 h 173"/>
                <a:gd name="T30" fmla="*/ 864 w 1087"/>
                <a:gd name="T31" fmla="*/ 129 h 173"/>
                <a:gd name="T32" fmla="*/ 919 w 1087"/>
                <a:gd name="T33" fmla="*/ 110 h 173"/>
                <a:gd name="T34" fmla="*/ 970 w 1087"/>
                <a:gd name="T35" fmla="*/ 88 h 173"/>
                <a:gd name="T36" fmla="*/ 1015 w 1087"/>
                <a:gd name="T37" fmla="*/ 62 h 173"/>
                <a:gd name="T38" fmla="*/ 1054 w 1087"/>
                <a:gd name="T39" fmla="*/ 32 h 173"/>
                <a:gd name="T40" fmla="*/ 1086 w 1087"/>
                <a:gd name="T41" fmla="*/ 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87" h="173">
                  <a:moveTo>
                    <a:pt x="0" y="0"/>
                  </a:moveTo>
                  <a:lnTo>
                    <a:pt x="32" y="32"/>
                  </a:lnTo>
                  <a:lnTo>
                    <a:pt x="72" y="62"/>
                  </a:lnTo>
                  <a:lnTo>
                    <a:pt x="118" y="88"/>
                  </a:lnTo>
                  <a:lnTo>
                    <a:pt x="169" y="110"/>
                  </a:lnTo>
                  <a:lnTo>
                    <a:pt x="224" y="129"/>
                  </a:lnTo>
                  <a:lnTo>
                    <a:pt x="284" y="145"/>
                  </a:lnTo>
                  <a:lnTo>
                    <a:pt x="346" y="157"/>
                  </a:lnTo>
                  <a:lnTo>
                    <a:pt x="411" y="166"/>
                  </a:lnTo>
                  <a:lnTo>
                    <a:pt x="477" y="171"/>
                  </a:lnTo>
                  <a:lnTo>
                    <a:pt x="544" y="172"/>
                  </a:lnTo>
                  <a:lnTo>
                    <a:pt x="611" y="171"/>
                  </a:lnTo>
                  <a:lnTo>
                    <a:pt x="678" y="166"/>
                  </a:lnTo>
                  <a:lnTo>
                    <a:pt x="742" y="157"/>
                  </a:lnTo>
                  <a:lnTo>
                    <a:pt x="804" y="145"/>
                  </a:lnTo>
                  <a:lnTo>
                    <a:pt x="864" y="129"/>
                  </a:lnTo>
                  <a:lnTo>
                    <a:pt x="919" y="110"/>
                  </a:lnTo>
                  <a:lnTo>
                    <a:pt x="970" y="88"/>
                  </a:lnTo>
                  <a:lnTo>
                    <a:pt x="1015" y="62"/>
                  </a:lnTo>
                  <a:lnTo>
                    <a:pt x="1054" y="32"/>
                  </a:lnTo>
                  <a:lnTo>
                    <a:pt x="1086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88" y="1972"/>
              <a:ext cx="1734" cy="293"/>
            </a:xfrm>
            <a:custGeom>
              <a:avLst/>
              <a:gdLst>
                <a:gd name="T0" fmla="*/ 0 w 1734"/>
                <a:gd name="T1" fmla="*/ 0 h 293"/>
                <a:gd name="T2" fmla="*/ 49 w 1734"/>
                <a:gd name="T3" fmla="*/ 55 h 293"/>
                <a:gd name="T4" fmla="*/ 110 w 1734"/>
                <a:gd name="T5" fmla="*/ 105 h 293"/>
                <a:gd name="T6" fmla="*/ 181 w 1734"/>
                <a:gd name="T7" fmla="*/ 149 h 293"/>
                <a:gd name="T8" fmla="*/ 262 w 1734"/>
                <a:gd name="T9" fmla="*/ 187 h 293"/>
                <a:gd name="T10" fmla="*/ 350 w 1734"/>
                <a:gd name="T11" fmla="*/ 219 h 293"/>
                <a:gd name="T12" fmla="*/ 446 w 1734"/>
                <a:gd name="T13" fmla="*/ 245 h 293"/>
                <a:gd name="T14" fmla="*/ 546 w 1734"/>
                <a:gd name="T15" fmla="*/ 266 h 293"/>
                <a:gd name="T16" fmla="*/ 651 w 1734"/>
                <a:gd name="T17" fmla="*/ 280 h 293"/>
                <a:gd name="T18" fmla="*/ 758 w 1734"/>
                <a:gd name="T19" fmla="*/ 289 h 293"/>
                <a:gd name="T20" fmla="*/ 866 w 1734"/>
                <a:gd name="T21" fmla="*/ 292 h 293"/>
                <a:gd name="T22" fmla="*/ 974 w 1734"/>
                <a:gd name="T23" fmla="*/ 289 h 293"/>
                <a:gd name="T24" fmla="*/ 1081 w 1734"/>
                <a:gd name="T25" fmla="*/ 280 h 293"/>
                <a:gd name="T26" fmla="*/ 1186 w 1734"/>
                <a:gd name="T27" fmla="*/ 266 h 293"/>
                <a:gd name="T28" fmla="*/ 1286 w 1734"/>
                <a:gd name="T29" fmla="*/ 245 h 293"/>
                <a:gd name="T30" fmla="*/ 1382 w 1734"/>
                <a:gd name="T31" fmla="*/ 219 h 293"/>
                <a:gd name="T32" fmla="*/ 1470 w 1734"/>
                <a:gd name="T33" fmla="*/ 187 h 293"/>
                <a:gd name="T34" fmla="*/ 1551 w 1734"/>
                <a:gd name="T35" fmla="*/ 149 h 293"/>
                <a:gd name="T36" fmla="*/ 1623 w 1734"/>
                <a:gd name="T37" fmla="*/ 105 h 293"/>
                <a:gd name="T38" fmla="*/ 1684 w 1734"/>
                <a:gd name="T39" fmla="*/ 55 h 293"/>
                <a:gd name="T40" fmla="*/ 1733 w 1734"/>
                <a:gd name="T41" fmla="*/ 0 h 2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34" h="293">
                  <a:moveTo>
                    <a:pt x="0" y="0"/>
                  </a:moveTo>
                  <a:lnTo>
                    <a:pt x="49" y="55"/>
                  </a:lnTo>
                  <a:lnTo>
                    <a:pt x="110" y="105"/>
                  </a:lnTo>
                  <a:lnTo>
                    <a:pt x="181" y="149"/>
                  </a:lnTo>
                  <a:lnTo>
                    <a:pt x="262" y="187"/>
                  </a:lnTo>
                  <a:lnTo>
                    <a:pt x="350" y="219"/>
                  </a:lnTo>
                  <a:lnTo>
                    <a:pt x="446" y="245"/>
                  </a:lnTo>
                  <a:lnTo>
                    <a:pt x="546" y="266"/>
                  </a:lnTo>
                  <a:lnTo>
                    <a:pt x="651" y="280"/>
                  </a:lnTo>
                  <a:lnTo>
                    <a:pt x="758" y="289"/>
                  </a:lnTo>
                  <a:lnTo>
                    <a:pt x="866" y="292"/>
                  </a:lnTo>
                  <a:lnTo>
                    <a:pt x="974" y="289"/>
                  </a:lnTo>
                  <a:lnTo>
                    <a:pt x="1081" y="280"/>
                  </a:lnTo>
                  <a:lnTo>
                    <a:pt x="1186" y="266"/>
                  </a:lnTo>
                  <a:lnTo>
                    <a:pt x="1286" y="245"/>
                  </a:lnTo>
                  <a:lnTo>
                    <a:pt x="1382" y="219"/>
                  </a:lnTo>
                  <a:lnTo>
                    <a:pt x="1470" y="187"/>
                  </a:lnTo>
                  <a:lnTo>
                    <a:pt x="1551" y="149"/>
                  </a:lnTo>
                  <a:lnTo>
                    <a:pt x="1623" y="105"/>
                  </a:lnTo>
                  <a:lnTo>
                    <a:pt x="1684" y="55"/>
                  </a:lnTo>
                  <a:lnTo>
                    <a:pt x="1733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711" y="3142"/>
              <a:ext cx="1087" cy="173"/>
            </a:xfrm>
            <a:custGeom>
              <a:avLst/>
              <a:gdLst>
                <a:gd name="T0" fmla="*/ 1086 w 1087"/>
                <a:gd name="T1" fmla="*/ 172 h 173"/>
                <a:gd name="T2" fmla="*/ 1054 w 1087"/>
                <a:gd name="T3" fmla="*/ 140 h 173"/>
                <a:gd name="T4" fmla="*/ 1014 w 1087"/>
                <a:gd name="T5" fmla="*/ 110 h 173"/>
                <a:gd name="T6" fmla="*/ 968 w 1087"/>
                <a:gd name="T7" fmla="*/ 84 h 173"/>
                <a:gd name="T8" fmla="*/ 917 w 1087"/>
                <a:gd name="T9" fmla="*/ 62 h 173"/>
                <a:gd name="T10" fmla="*/ 862 w 1087"/>
                <a:gd name="T11" fmla="*/ 43 h 173"/>
                <a:gd name="T12" fmla="*/ 802 w 1087"/>
                <a:gd name="T13" fmla="*/ 27 h 173"/>
                <a:gd name="T14" fmla="*/ 740 w 1087"/>
                <a:gd name="T15" fmla="*/ 15 h 173"/>
                <a:gd name="T16" fmla="*/ 675 w 1087"/>
                <a:gd name="T17" fmla="*/ 6 h 173"/>
                <a:gd name="T18" fmla="*/ 609 w 1087"/>
                <a:gd name="T19" fmla="*/ 1 h 173"/>
                <a:gd name="T20" fmla="*/ 542 w 1087"/>
                <a:gd name="T21" fmla="*/ 0 h 173"/>
                <a:gd name="T22" fmla="*/ 475 w 1087"/>
                <a:gd name="T23" fmla="*/ 1 h 173"/>
                <a:gd name="T24" fmla="*/ 408 w 1087"/>
                <a:gd name="T25" fmla="*/ 6 h 173"/>
                <a:gd name="T26" fmla="*/ 344 w 1087"/>
                <a:gd name="T27" fmla="*/ 15 h 173"/>
                <a:gd name="T28" fmla="*/ 281 w 1087"/>
                <a:gd name="T29" fmla="*/ 27 h 173"/>
                <a:gd name="T30" fmla="*/ 222 w 1087"/>
                <a:gd name="T31" fmla="*/ 43 h 173"/>
                <a:gd name="T32" fmla="*/ 167 w 1087"/>
                <a:gd name="T33" fmla="*/ 62 h 173"/>
                <a:gd name="T34" fmla="*/ 116 w 1087"/>
                <a:gd name="T35" fmla="*/ 84 h 173"/>
                <a:gd name="T36" fmla="*/ 71 w 1087"/>
                <a:gd name="T37" fmla="*/ 110 h 173"/>
                <a:gd name="T38" fmla="*/ 32 w 1087"/>
                <a:gd name="T39" fmla="*/ 140 h 173"/>
                <a:gd name="T40" fmla="*/ 0 w 1087"/>
                <a:gd name="T41" fmla="*/ 172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87" h="173">
                  <a:moveTo>
                    <a:pt x="1086" y="172"/>
                  </a:moveTo>
                  <a:lnTo>
                    <a:pt x="1054" y="140"/>
                  </a:lnTo>
                  <a:lnTo>
                    <a:pt x="1014" y="110"/>
                  </a:lnTo>
                  <a:lnTo>
                    <a:pt x="968" y="84"/>
                  </a:lnTo>
                  <a:lnTo>
                    <a:pt x="917" y="62"/>
                  </a:lnTo>
                  <a:lnTo>
                    <a:pt x="862" y="43"/>
                  </a:lnTo>
                  <a:lnTo>
                    <a:pt x="802" y="27"/>
                  </a:lnTo>
                  <a:lnTo>
                    <a:pt x="740" y="15"/>
                  </a:lnTo>
                  <a:lnTo>
                    <a:pt x="675" y="6"/>
                  </a:lnTo>
                  <a:lnTo>
                    <a:pt x="609" y="1"/>
                  </a:lnTo>
                  <a:lnTo>
                    <a:pt x="542" y="0"/>
                  </a:lnTo>
                  <a:lnTo>
                    <a:pt x="475" y="1"/>
                  </a:lnTo>
                  <a:lnTo>
                    <a:pt x="408" y="6"/>
                  </a:lnTo>
                  <a:lnTo>
                    <a:pt x="344" y="15"/>
                  </a:lnTo>
                  <a:lnTo>
                    <a:pt x="281" y="27"/>
                  </a:lnTo>
                  <a:lnTo>
                    <a:pt x="222" y="43"/>
                  </a:lnTo>
                  <a:lnTo>
                    <a:pt x="167" y="62"/>
                  </a:lnTo>
                  <a:lnTo>
                    <a:pt x="116" y="84"/>
                  </a:lnTo>
                  <a:lnTo>
                    <a:pt x="71" y="110"/>
                  </a:lnTo>
                  <a:lnTo>
                    <a:pt x="32" y="140"/>
                  </a:lnTo>
                  <a:lnTo>
                    <a:pt x="0" y="172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86" y="2782"/>
              <a:ext cx="1734" cy="293"/>
            </a:xfrm>
            <a:custGeom>
              <a:avLst/>
              <a:gdLst>
                <a:gd name="T0" fmla="*/ 1733 w 1734"/>
                <a:gd name="T1" fmla="*/ 292 h 293"/>
                <a:gd name="T2" fmla="*/ 1684 w 1734"/>
                <a:gd name="T3" fmla="*/ 237 h 293"/>
                <a:gd name="T4" fmla="*/ 1623 w 1734"/>
                <a:gd name="T5" fmla="*/ 187 h 293"/>
                <a:gd name="T6" fmla="*/ 1551 w 1734"/>
                <a:gd name="T7" fmla="*/ 143 h 293"/>
                <a:gd name="T8" fmla="*/ 1471 w 1734"/>
                <a:gd name="T9" fmla="*/ 105 h 293"/>
                <a:gd name="T10" fmla="*/ 1382 w 1734"/>
                <a:gd name="T11" fmla="*/ 73 h 293"/>
                <a:gd name="T12" fmla="*/ 1287 w 1734"/>
                <a:gd name="T13" fmla="*/ 46 h 293"/>
                <a:gd name="T14" fmla="*/ 1186 w 1734"/>
                <a:gd name="T15" fmla="*/ 26 h 293"/>
                <a:gd name="T16" fmla="*/ 1082 w 1734"/>
                <a:gd name="T17" fmla="*/ 11 h 293"/>
                <a:gd name="T18" fmla="*/ 975 w 1734"/>
                <a:gd name="T19" fmla="*/ 2 h 293"/>
                <a:gd name="T20" fmla="*/ 867 w 1734"/>
                <a:gd name="T21" fmla="*/ 0 h 293"/>
                <a:gd name="T22" fmla="*/ 758 w 1734"/>
                <a:gd name="T23" fmla="*/ 2 h 293"/>
                <a:gd name="T24" fmla="*/ 651 w 1734"/>
                <a:gd name="T25" fmla="*/ 11 h 293"/>
                <a:gd name="T26" fmla="*/ 547 w 1734"/>
                <a:gd name="T27" fmla="*/ 26 h 293"/>
                <a:gd name="T28" fmla="*/ 446 w 1734"/>
                <a:gd name="T29" fmla="*/ 46 h 293"/>
                <a:gd name="T30" fmla="*/ 351 w 1734"/>
                <a:gd name="T31" fmla="*/ 73 h 293"/>
                <a:gd name="T32" fmla="*/ 262 w 1734"/>
                <a:gd name="T33" fmla="*/ 105 h 293"/>
                <a:gd name="T34" fmla="*/ 181 w 1734"/>
                <a:gd name="T35" fmla="*/ 143 h 293"/>
                <a:gd name="T36" fmla="*/ 110 w 1734"/>
                <a:gd name="T37" fmla="*/ 187 h 293"/>
                <a:gd name="T38" fmla="*/ 49 w 1734"/>
                <a:gd name="T39" fmla="*/ 236 h 293"/>
                <a:gd name="T40" fmla="*/ 0 w 1734"/>
                <a:gd name="T41" fmla="*/ 292 h 2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34" h="293">
                  <a:moveTo>
                    <a:pt x="1733" y="292"/>
                  </a:moveTo>
                  <a:lnTo>
                    <a:pt x="1684" y="237"/>
                  </a:lnTo>
                  <a:lnTo>
                    <a:pt x="1623" y="187"/>
                  </a:lnTo>
                  <a:lnTo>
                    <a:pt x="1551" y="143"/>
                  </a:lnTo>
                  <a:lnTo>
                    <a:pt x="1471" y="105"/>
                  </a:lnTo>
                  <a:lnTo>
                    <a:pt x="1382" y="73"/>
                  </a:lnTo>
                  <a:lnTo>
                    <a:pt x="1287" y="46"/>
                  </a:lnTo>
                  <a:lnTo>
                    <a:pt x="1186" y="26"/>
                  </a:lnTo>
                  <a:lnTo>
                    <a:pt x="1082" y="11"/>
                  </a:lnTo>
                  <a:lnTo>
                    <a:pt x="975" y="2"/>
                  </a:lnTo>
                  <a:lnTo>
                    <a:pt x="867" y="0"/>
                  </a:lnTo>
                  <a:lnTo>
                    <a:pt x="758" y="2"/>
                  </a:lnTo>
                  <a:lnTo>
                    <a:pt x="651" y="11"/>
                  </a:lnTo>
                  <a:lnTo>
                    <a:pt x="547" y="26"/>
                  </a:lnTo>
                  <a:lnTo>
                    <a:pt x="446" y="46"/>
                  </a:lnTo>
                  <a:lnTo>
                    <a:pt x="351" y="73"/>
                  </a:lnTo>
                  <a:lnTo>
                    <a:pt x="262" y="105"/>
                  </a:lnTo>
                  <a:lnTo>
                    <a:pt x="181" y="143"/>
                  </a:lnTo>
                  <a:lnTo>
                    <a:pt x="110" y="187"/>
                  </a:lnTo>
                  <a:lnTo>
                    <a:pt x="49" y="236"/>
                  </a:lnTo>
                  <a:lnTo>
                    <a:pt x="0" y="292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254" y="1610"/>
              <a:ext cx="20" cy="1827"/>
            </a:xfrm>
            <a:custGeom>
              <a:avLst/>
              <a:gdLst>
                <a:gd name="T0" fmla="*/ 0 w 20"/>
                <a:gd name="T1" fmla="*/ 0 h 1827"/>
                <a:gd name="T2" fmla="*/ 0 w 20"/>
                <a:gd name="T3" fmla="*/ 1826 h 18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827">
                  <a:moveTo>
                    <a:pt x="0" y="0"/>
                  </a:moveTo>
                  <a:lnTo>
                    <a:pt x="0" y="1826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68" y="2522"/>
              <a:ext cx="2173" cy="20"/>
            </a:xfrm>
            <a:custGeom>
              <a:avLst/>
              <a:gdLst>
                <a:gd name="T0" fmla="*/ 0 w 2173"/>
                <a:gd name="T1" fmla="*/ 0 h 20"/>
                <a:gd name="T2" fmla="*/ 2172 w 2173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73" h="20">
                  <a:moveTo>
                    <a:pt x="0" y="0"/>
                  </a:moveTo>
                  <a:lnTo>
                    <a:pt x="2172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137" y="103"/>
              <a:ext cx="194" cy="371"/>
              <a:chOff x="137" y="103"/>
              <a:chExt cx="194" cy="371"/>
            </a:xfrm>
          </p:grpSpPr>
          <p:sp>
            <p:nvSpPr>
              <p:cNvPr id="45" name="Freeform 44"/>
              <p:cNvSpPr>
                <a:spLocks/>
              </p:cNvSpPr>
              <p:nvPr/>
            </p:nvSpPr>
            <p:spPr bwMode="auto">
              <a:xfrm>
                <a:off x="137" y="103"/>
                <a:ext cx="194" cy="371"/>
              </a:xfrm>
              <a:custGeom>
                <a:avLst/>
                <a:gdLst>
                  <a:gd name="T0" fmla="*/ 193 w 194"/>
                  <a:gd name="T1" fmla="*/ 360 h 371"/>
                  <a:gd name="T2" fmla="*/ 0 w 194"/>
                  <a:gd name="T3" fmla="*/ 360 h 371"/>
                  <a:gd name="T4" fmla="*/ 0 w 194"/>
                  <a:gd name="T5" fmla="*/ 370 h 371"/>
                  <a:gd name="T6" fmla="*/ 193 w 194"/>
                  <a:gd name="T7" fmla="*/ 370 h 371"/>
                  <a:gd name="T8" fmla="*/ 193 w 194"/>
                  <a:gd name="T9" fmla="*/ 360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371">
                    <a:moveTo>
                      <a:pt x="193" y="360"/>
                    </a:moveTo>
                    <a:lnTo>
                      <a:pt x="0" y="360"/>
                    </a:lnTo>
                    <a:lnTo>
                      <a:pt x="0" y="370"/>
                    </a:lnTo>
                    <a:lnTo>
                      <a:pt x="193" y="370"/>
                    </a:lnTo>
                    <a:lnTo>
                      <a:pt x="193" y="3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Freeform 45"/>
              <p:cNvSpPr>
                <a:spLocks/>
              </p:cNvSpPr>
              <p:nvPr/>
            </p:nvSpPr>
            <p:spPr bwMode="auto">
              <a:xfrm>
                <a:off x="137" y="103"/>
                <a:ext cx="194" cy="371"/>
              </a:xfrm>
              <a:custGeom>
                <a:avLst/>
                <a:gdLst>
                  <a:gd name="T0" fmla="*/ 170 w 194"/>
                  <a:gd name="T1" fmla="*/ 10 h 371"/>
                  <a:gd name="T2" fmla="*/ 22 w 194"/>
                  <a:gd name="T3" fmla="*/ 10 h 371"/>
                  <a:gd name="T4" fmla="*/ 30 w 194"/>
                  <a:gd name="T5" fmla="*/ 11 h 371"/>
                  <a:gd name="T6" fmla="*/ 43 w 194"/>
                  <a:gd name="T7" fmla="*/ 18 h 371"/>
                  <a:gd name="T8" fmla="*/ 47 w 194"/>
                  <a:gd name="T9" fmla="*/ 23 h 371"/>
                  <a:gd name="T10" fmla="*/ 51 w 194"/>
                  <a:gd name="T11" fmla="*/ 32 h 371"/>
                  <a:gd name="T12" fmla="*/ 52 w 194"/>
                  <a:gd name="T13" fmla="*/ 44 h 371"/>
                  <a:gd name="T14" fmla="*/ 52 w 194"/>
                  <a:gd name="T15" fmla="*/ 326 h 371"/>
                  <a:gd name="T16" fmla="*/ 51 w 194"/>
                  <a:gd name="T17" fmla="*/ 337 h 371"/>
                  <a:gd name="T18" fmla="*/ 49 w 194"/>
                  <a:gd name="T19" fmla="*/ 342 h 371"/>
                  <a:gd name="T20" fmla="*/ 46 w 194"/>
                  <a:gd name="T21" fmla="*/ 348 h 371"/>
                  <a:gd name="T22" fmla="*/ 43 w 194"/>
                  <a:gd name="T23" fmla="*/ 352 h 371"/>
                  <a:gd name="T24" fmla="*/ 38 w 194"/>
                  <a:gd name="T25" fmla="*/ 355 h 371"/>
                  <a:gd name="T26" fmla="*/ 31 w 194"/>
                  <a:gd name="T27" fmla="*/ 359 h 371"/>
                  <a:gd name="T28" fmla="*/ 23 w 194"/>
                  <a:gd name="T29" fmla="*/ 360 h 371"/>
                  <a:gd name="T30" fmla="*/ 170 w 194"/>
                  <a:gd name="T31" fmla="*/ 360 h 371"/>
                  <a:gd name="T32" fmla="*/ 162 w 194"/>
                  <a:gd name="T33" fmla="*/ 359 h 371"/>
                  <a:gd name="T34" fmla="*/ 150 w 194"/>
                  <a:gd name="T35" fmla="*/ 352 h 371"/>
                  <a:gd name="T36" fmla="*/ 146 w 194"/>
                  <a:gd name="T37" fmla="*/ 347 h 371"/>
                  <a:gd name="T38" fmla="*/ 142 w 194"/>
                  <a:gd name="T39" fmla="*/ 338 h 371"/>
                  <a:gd name="T40" fmla="*/ 141 w 194"/>
                  <a:gd name="T41" fmla="*/ 326 h 371"/>
                  <a:gd name="T42" fmla="*/ 141 w 194"/>
                  <a:gd name="T43" fmla="*/ 44 h 371"/>
                  <a:gd name="T44" fmla="*/ 142 w 194"/>
                  <a:gd name="T45" fmla="*/ 33 h 371"/>
                  <a:gd name="T46" fmla="*/ 144 w 194"/>
                  <a:gd name="T47" fmla="*/ 28 h 371"/>
                  <a:gd name="T48" fmla="*/ 146 w 194"/>
                  <a:gd name="T49" fmla="*/ 22 h 371"/>
                  <a:gd name="T50" fmla="*/ 150 w 194"/>
                  <a:gd name="T51" fmla="*/ 18 h 371"/>
                  <a:gd name="T52" fmla="*/ 155 w 194"/>
                  <a:gd name="T53" fmla="*/ 15 h 371"/>
                  <a:gd name="T54" fmla="*/ 161 w 194"/>
                  <a:gd name="T55" fmla="*/ 11 h 371"/>
                  <a:gd name="T56" fmla="*/ 170 w 194"/>
                  <a:gd name="T57" fmla="*/ 10 h 37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94" h="371">
                    <a:moveTo>
                      <a:pt x="170" y="10"/>
                    </a:moveTo>
                    <a:lnTo>
                      <a:pt x="22" y="10"/>
                    </a:lnTo>
                    <a:lnTo>
                      <a:pt x="30" y="11"/>
                    </a:lnTo>
                    <a:lnTo>
                      <a:pt x="43" y="18"/>
                    </a:lnTo>
                    <a:lnTo>
                      <a:pt x="47" y="23"/>
                    </a:lnTo>
                    <a:lnTo>
                      <a:pt x="51" y="32"/>
                    </a:lnTo>
                    <a:lnTo>
                      <a:pt x="52" y="44"/>
                    </a:lnTo>
                    <a:lnTo>
                      <a:pt x="52" y="326"/>
                    </a:lnTo>
                    <a:lnTo>
                      <a:pt x="51" y="337"/>
                    </a:lnTo>
                    <a:lnTo>
                      <a:pt x="49" y="342"/>
                    </a:lnTo>
                    <a:lnTo>
                      <a:pt x="46" y="348"/>
                    </a:lnTo>
                    <a:lnTo>
                      <a:pt x="43" y="352"/>
                    </a:lnTo>
                    <a:lnTo>
                      <a:pt x="38" y="355"/>
                    </a:lnTo>
                    <a:lnTo>
                      <a:pt x="31" y="359"/>
                    </a:lnTo>
                    <a:lnTo>
                      <a:pt x="23" y="360"/>
                    </a:lnTo>
                    <a:lnTo>
                      <a:pt x="170" y="360"/>
                    </a:lnTo>
                    <a:lnTo>
                      <a:pt x="162" y="359"/>
                    </a:lnTo>
                    <a:lnTo>
                      <a:pt x="150" y="352"/>
                    </a:lnTo>
                    <a:lnTo>
                      <a:pt x="146" y="347"/>
                    </a:lnTo>
                    <a:lnTo>
                      <a:pt x="142" y="338"/>
                    </a:lnTo>
                    <a:lnTo>
                      <a:pt x="141" y="326"/>
                    </a:lnTo>
                    <a:lnTo>
                      <a:pt x="141" y="44"/>
                    </a:lnTo>
                    <a:lnTo>
                      <a:pt x="142" y="33"/>
                    </a:lnTo>
                    <a:lnTo>
                      <a:pt x="144" y="28"/>
                    </a:lnTo>
                    <a:lnTo>
                      <a:pt x="146" y="22"/>
                    </a:lnTo>
                    <a:lnTo>
                      <a:pt x="150" y="18"/>
                    </a:lnTo>
                    <a:lnTo>
                      <a:pt x="155" y="15"/>
                    </a:lnTo>
                    <a:lnTo>
                      <a:pt x="161" y="11"/>
                    </a:lnTo>
                    <a:lnTo>
                      <a:pt x="170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" name="Freeform 46"/>
              <p:cNvSpPr>
                <a:spLocks/>
              </p:cNvSpPr>
              <p:nvPr/>
            </p:nvSpPr>
            <p:spPr bwMode="auto">
              <a:xfrm>
                <a:off x="137" y="103"/>
                <a:ext cx="194" cy="371"/>
              </a:xfrm>
              <a:custGeom>
                <a:avLst/>
                <a:gdLst>
                  <a:gd name="T0" fmla="*/ 193 w 194"/>
                  <a:gd name="T1" fmla="*/ 0 h 371"/>
                  <a:gd name="T2" fmla="*/ 0 w 194"/>
                  <a:gd name="T3" fmla="*/ 0 h 371"/>
                  <a:gd name="T4" fmla="*/ 0 w 194"/>
                  <a:gd name="T5" fmla="*/ 10 h 371"/>
                  <a:gd name="T6" fmla="*/ 193 w 194"/>
                  <a:gd name="T7" fmla="*/ 10 h 371"/>
                  <a:gd name="T8" fmla="*/ 193 w 194"/>
                  <a:gd name="T9" fmla="*/ 0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371">
                    <a:moveTo>
                      <a:pt x="193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193" y="10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352" y="103"/>
              <a:ext cx="384" cy="380"/>
              <a:chOff x="352" y="103"/>
              <a:chExt cx="384" cy="380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>
                <a:off x="352" y="103"/>
                <a:ext cx="384" cy="380"/>
              </a:xfrm>
              <a:custGeom>
                <a:avLst/>
                <a:gdLst>
                  <a:gd name="T0" fmla="*/ 187 w 384"/>
                  <a:gd name="T1" fmla="*/ 70 h 380"/>
                  <a:gd name="T2" fmla="*/ 74 w 384"/>
                  <a:gd name="T3" fmla="*/ 70 h 380"/>
                  <a:gd name="T4" fmla="*/ 325 w 384"/>
                  <a:gd name="T5" fmla="*/ 379 h 380"/>
                  <a:gd name="T6" fmla="*/ 334 w 384"/>
                  <a:gd name="T7" fmla="*/ 379 h 380"/>
                  <a:gd name="T8" fmla="*/ 334 w 384"/>
                  <a:gd name="T9" fmla="*/ 229 h 380"/>
                  <a:gd name="T10" fmla="*/ 314 w 384"/>
                  <a:gd name="T11" fmla="*/ 229 h 380"/>
                  <a:gd name="T12" fmla="*/ 187 w 384"/>
                  <a:gd name="T13" fmla="*/ 70 h 3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4" h="380">
                    <a:moveTo>
                      <a:pt x="187" y="70"/>
                    </a:moveTo>
                    <a:lnTo>
                      <a:pt x="74" y="70"/>
                    </a:lnTo>
                    <a:lnTo>
                      <a:pt x="325" y="379"/>
                    </a:lnTo>
                    <a:lnTo>
                      <a:pt x="334" y="379"/>
                    </a:lnTo>
                    <a:lnTo>
                      <a:pt x="334" y="229"/>
                    </a:lnTo>
                    <a:lnTo>
                      <a:pt x="314" y="229"/>
                    </a:lnTo>
                    <a:lnTo>
                      <a:pt x="187" y="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352" y="103"/>
                <a:ext cx="384" cy="380"/>
              </a:xfrm>
              <a:custGeom>
                <a:avLst/>
                <a:gdLst>
                  <a:gd name="T0" fmla="*/ 131 w 384"/>
                  <a:gd name="T1" fmla="*/ 0 h 380"/>
                  <a:gd name="T2" fmla="*/ 0 w 384"/>
                  <a:gd name="T3" fmla="*/ 0 h 380"/>
                  <a:gd name="T4" fmla="*/ 0 w 384"/>
                  <a:gd name="T5" fmla="*/ 10 h 380"/>
                  <a:gd name="T6" fmla="*/ 11 w 384"/>
                  <a:gd name="T7" fmla="*/ 10 h 380"/>
                  <a:gd name="T8" fmla="*/ 19 w 384"/>
                  <a:gd name="T9" fmla="*/ 12 h 380"/>
                  <a:gd name="T10" fmla="*/ 32 w 384"/>
                  <a:gd name="T11" fmla="*/ 18 h 380"/>
                  <a:gd name="T12" fmla="*/ 38 w 384"/>
                  <a:gd name="T13" fmla="*/ 24 h 380"/>
                  <a:gd name="T14" fmla="*/ 46 w 384"/>
                  <a:gd name="T15" fmla="*/ 34 h 380"/>
                  <a:gd name="T16" fmla="*/ 54 w 384"/>
                  <a:gd name="T17" fmla="*/ 44 h 380"/>
                  <a:gd name="T18" fmla="*/ 54 w 384"/>
                  <a:gd name="T19" fmla="*/ 314 h 380"/>
                  <a:gd name="T20" fmla="*/ 50 w 384"/>
                  <a:gd name="T21" fmla="*/ 335 h 380"/>
                  <a:gd name="T22" fmla="*/ 40 w 384"/>
                  <a:gd name="T23" fmla="*/ 350 h 380"/>
                  <a:gd name="T24" fmla="*/ 23 w 384"/>
                  <a:gd name="T25" fmla="*/ 358 h 380"/>
                  <a:gd name="T26" fmla="*/ 0 w 384"/>
                  <a:gd name="T27" fmla="*/ 360 h 380"/>
                  <a:gd name="T28" fmla="*/ 0 w 384"/>
                  <a:gd name="T29" fmla="*/ 370 h 380"/>
                  <a:gd name="T30" fmla="*/ 131 w 384"/>
                  <a:gd name="T31" fmla="*/ 370 h 380"/>
                  <a:gd name="T32" fmla="*/ 131 w 384"/>
                  <a:gd name="T33" fmla="*/ 360 h 380"/>
                  <a:gd name="T34" fmla="*/ 110 w 384"/>
                  <a:gd name="T35" fmla="*/ 360 h 380"/>
                  <a:gd name="T36" fmla="*/ 99 w 384"/>
                  <a:gd name="T37" fmla="*/ 357 h 380"/>
                  <a:gd name="T38" fmla="*/ 85 w 384"/>
                  <a:gd name="T39" fmla="*/ 346 h 380"/>
                  <a:gd name="T40" fmla="*/ 77 w 384"/>
                  <a:gd name="T41" fmla="*/ 330 h 380"/>
                  <a:gd name="T42" fmla="*/ 74 w 384"/>
                  <a:gd name="T43" fmla="*/ 306 h 380"/>
                  <a:gd name="T44" fmla="*/ 74 w 384"/>
                  <a:gd name="T45" fmla="*/ 70 h 380"/>
                  <a:gd name="T46" fmla="*/ 187 w 384"/>
                  <a:gd name="T47" fmla="*/ 70 h 380"/>
                  <a:gd name="T48" fmla="*/ 131 w 384"/>
                  <a:gd name="T49" fmla="*/ 0 h 38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84" h="380">
                    <a:moveTo>
                      <a:pt x="131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11" y="10"/>
                    </a:lnTo>
                    <a:lnTo>
                      <a:pt x="19" y="12"/>
                    </a:lnTo>
                    <a:lnTo>
                      <a:pt x="32" y="18"/>
                    </a:lnTo>
                    <a:lnTo>
                      <a:pt x="38" y="24"/>
                    </a:lnTo>
                    <a:lnTo>
                      <a:pt x="46" y="34"/>
                    </a:lnTo>
                    <a:lnTo>
                      <a:pt x="54" y="44"/>
                    </a:lnTo>
                    <a:lnTo>
                      <a:pt x="54" y="314"/>
                    </a:lnTo>
                    <a:lnTo>
                      <a:pt x="50" y="335"/>
                    </a:lnTo>
                    <a:lnTo>
                      <a:pt x="40" y="350"/>
                    </a:lnTo>
                    <a:lnTo>
                      <a:pt x="23" y="358"/>
                    </a:lnTo>
                    <a:lnTo>
                      <a:pt x="0" y="360"/>
                    </a:lnTo>
                    <a:lnTo>
                      <a:pt x="0" y="370"/>
                    </a:lnTo>
                    <a:lnTo>
                      <a:pt x="131" y="370"/>
                    </a:lnTo>
                    <a:lnTo>
                      <a:pt x="131" y="360"/>
                    </a:lnTo>
                    <a:lnTo>
                      <a:pt x="110" y="360"/>
                    </a:lnTo>
                    <a:lnTo>
                      <a:pt x="99" y="357"/>
                    </a:lnTo>
                    <a:lnTo>
                      <a:pt x="85" y="346"/>
                    </a:lnTo>
                    <a:lnTo>
                      <a:pt x="77" y="330"/>
                    </a:lnTo>
                    <a:lnTo>
                      <a:pt x="74" y="306"/>
                    </a:lnTo>
                    <a:lnTo>
                      <a:pt x="74" y="70"/>
                    </a:lnTo>
                    <a:lnTo>
                      <a:pt x="187" y="7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" name="Freeform 43"/>
              <p:cNvSpPr>
                <a:spLocks/>
              </p:cNvSpPr>
              <p:nvPr/>
            </p:nvSpPr>
            <p:spPr bwMode="auto">
              <a:xfrm>
                <a:off x="352" y="103"/>
                <a:ext cx="384" cy="380"/>
              </a:xfrm>
              <a:custGeom>
                <a:avLst/>
                <a:gdLst>
                  <a:gd name="T0" fmla="*/ 383 w 384"/>
                  <a:gd name="T1" fmla="*/ 0 h 380"/>
                  <a:gd name="T2" fmla="*/ 260 w 384"/>
                  <a:gd name="T3" fmla="*/ 0 h 380"/>
                  <a:gd name="T4" fmla="*/ 272 w 384"/>
                  <a:gd name="T5" fmla="*/ 10 h 380"/>
                  <a:gd name="T6" fmla="*/ 292 w 384"/>
                  <a:gd name="T7" fmla="*/ 16 h 380"/>
                  <a:gd name="T8" fmla="*/ 307 w 384"/>
                  <a:gd name="T9" fmla="*/ 28 h 380"/>
                  <a:gd name="T10" fmla="*/ 312 w 384"/>
                  <a:gd name="T11" fmla="*/ 45 h 380"/>
                  <a:gd name="T12" fmla="*/ 314 w 384"/>
                  <a:gd name="T13" fmla="*/ 70 h 380"/>
                  <a:gd name="T14" fmla="*/ 314 w 384"/>
                  <a:gd name="T15" fmla="*/ 229 h 380"/>
                  <a:gd name="T16" fmla="*/ 334 w 384"/>
                  <a:gd name="T17" fmla="*/ 229 h 380"/>
                  <a:gd name="T18" fmla="*/ 334 w 384"/>
                  <a:gd name="T19" fmla="*/ 53 h 380"/>
                  <a:gd name="T20" fmla="*/ 336 w 384"/>
                  <a:gd name="T21" fmla="*/ 40 h 380"/>
                  <a:gd name="T22" fmla="*/ 342 w 384"/>
                  <a:gd name="T23" fmla="*/ 26 h 380"/>
                  <a:gd name="T24" fmla="*/ 346 w 384"/>
                  <a:gd name="T25" fmla="*/ 21 h 380"/>
                  <a:gd name="T26" fmla="*/ 357 w 384"/>
                  <a:gd name="T27" fmla="*/ 14 h 380"/>
                  <a:gd name="T28" fmla="*/ 367 w 384"/>
                  <a:gd name="T29" fmla="*/ 12 h 380"/>
                  <a:gd name="T30" fmla="*/ 383 w 384"/>
                  <a:gd name="T31" fmla="*/ 10 h 380"/>
                  <a:gd name="T32" fmla="*/ 383 w 384"/>
                  <a:gd name="T33" fmla="*/ 0 h 3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4" h="380">
                    <a:moveTo>
                      <a:pt x="383" y="0"/>
                    </a:moveTo>
                    <a:lnTo>
                      <a:pt x="260" y="0"/>
                    </a:lnTo>
                    <a:lnTo>
                      <a:pt x="272" y="10"/>
                    </a:lnTo>
                    <a:lnTo>
                      <a:pt x="292" y="16"/>
                    </a:lnTo>
                    <a:lnTo>
                      <a:pt x="307" y="28"/>
                    </a:lnTo>
                    <a:lnTo>
                      <a:pt x="312" y="45"/>
                    </a:lnTo>
                    <a:lnTo>
                      <a:pt x="314" y="70"/>
                    </a:lnTo>
                    <a:lnTo>
                      <a:pt x="314" y="229"/>
                    </a:lnTo>
                    <a:lnTo>
                      <a:pt x="334" y="229"/>
                    </a:lnTo>
                    <a:lnTo>
                      <a:pt x="334" y="53"/>
                    </a:lnTo>
                    <a:lnTo>
                      <a:pt x="336" y="40"/>
                    </a:lnTo>
                    <a:lnTo>
                      <a:pt x="342" y="26"/>
                    </a:lnTo>
                    <a:lnTo>
                      <a:pt x="346" y="21"/>
                    </a:lnTo>
                    <a:lnTo>
                      <a:pt x="357" y="14"/>
                    </a:lnTo>
                    <a:lnTo>
                      <a:pt x="367" y="12"/>
                    </a:lnTo>
                    <a:lnTo>
                      <a:pt x="383" y="10"/>
                    </a:lnTo>
                    <a:lnTo>
                      <a:pt x="38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769" y="103"/>
              <a:ext cx="334" cy="371"/>
              <a:chOff x="769" y="103"/>
              <a:chExt cx="334" cy="371"/>
            </a:xfrm>
          </p:grpSpPr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769" y="103"/>
                <a:ext cx="334" cy="371"/>
              </a:xfrm>
              <a:custGeom>
                <a:avLst/>
                <a:gdLst>
                  <a:gd name="T0" fmla="*/ 263 w 334"/>
                  <a:gd name="T1" fmla="*/ 360 h 371"/>
                  <a:gd name="T2" fmla="*/ 69 w 334"/>
                  <a:gd name="T3" fmla="*/ 360 h 371"/>
                  <a:gd name="T4" fmla="*/ 69 w 334"/>
                  <a:gd name="T5" fmla="*/ 370 h 371"/>
                  <a:gd name="T6" fmla="*/ 263 w 334"/>
                  <a:gd name="T7" fmla="*/ 370 h 371"/>
                  <a:gd name="T8" fmla="*/ 263 w 334"/>
                  <a:gd name="T9" fmla="*/ 360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4" h="371">
                    <a:moveTo>
                      <a:pt x="263" y="360"/>
                    </a:moveTo>
                    <a:lnTo>
                      <a:pt x="69" y="360"/>
                    </a:lnTo>
                    <a:lnTo>
                      <a:pt x="69" y="370"/>
                    </a:lnTo>
                    <a:lnTo>
                      <a:pt x="263" y="370"/>
                    </a:lnTo>
                    <a:lnTo>
                      <a:pt x="263" y="3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769" y="103"/>
                <a:ext cx="334" cy="371"/>
              </a:xfrm>
              <a:custGeom>
                <a:avLst/>
                <a:gdLst>
                  <a:gd name="T0" fmla="*/ 210 w 334"/>
                  <a:gd name="T1" fmla="*/ 21 h 371"/>
                  <a:gd name="T2" fmla="*/ 121 w 334"/>
                  <a:gd name="T3" fmla="*/ 21 h 371"/>
                  <a:gd name="T4" fmla="*/ 121 w 334"/>
                  <a:gd name="T5" fmla="*/ 326 h 371"/>
                  <a:gd name="T6" fmla="*/ 120 w 334"/>
                  <a:gd name="T7" fmla="*/ 337 h 371"/>
                  <a:gd name="T8" fmla="*/ 118 w 334"/>
                  <a:gd name="T9" fmla="*/ 342 h 371"/>
                  <a:gd name="T10" fmla="*/ 115 w 334"/>
                  <a:gd name="T11" fmla="*/ 348 h 371"/>
                  <a:gd name="T12" fmla="*/ 112 w 334"/>
                  <a:gd name="T13" fmla="*/ 352 h 371"/>
                  <a:gd name="T14" fmla="*/ 107 w 334"/>
                  <a:gd name="T15" fmla="*/ 355 h 371"/>
                  <a:gd name="T16" fmla="*/ 100 w 334"/>
                  <a:gd name="T17" fmla="*/ 359 h 371"/>
                  <a:gd name="T18" fmla="*/ 92 w 334"/>
                  <a:gd name="T19" fmla="*/ 360 h 371"/>
                  <a:gd name="T20" fmla="*/ 240 w 334"/>
                  <a:gd name="T21" fmla="*/ 360 h 371"/>
                  <a:gd name="T22" fmla="*/ 232 w 334"/>
                  <a:gd name="T23" fmla="*/ 359 h 371"/>
                  <a:gd name="T24" fmla="*/ 219 w 334"/>
                  <a:gd name="T25" fmla="*/ 352 h 371"/>
                  <a:gd name="T26" fmla="*/ 215 w 334"/>
                  <a:gd name="T27" fmla="*/ 347 h 371"/>
                  <a:gd name="T28" fmla="*/ 211 w 334"/>
                  <a:gd name="T29" fmla="*/ 338 h 371"/>
                  <a:gd name="T30" fmla="*/ 210 w 334"/>
                  <a:gd name="T31" fmla="*/ 326 h 371"/>
                  <a:gd name="T32" fmla="*/ 210 w 334"/>
                  <a:gd name="T33" fmla="*/ 21 h 37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34" h="371">
                    <a:moveTo>
                      <a:pt x="210" y="21"/>
                    </a:moveTo>
                    <a:lnTo>
                      <a:pt x="121" y="21"/>
                    </a:lnTo>
                    <a:lnTo>
                      <a:pt x="121" y="326"/>
                    </a:lnTo>
                    <a:lnTo>
                      <a:pt x="120" y="337"/>
                    </a:lnTo>
                    <a:lnTo>
                      <a:pt x="118" y="342"/>
                    </a:lnTo>
                    <a:lnTo>
                      <a:pt x="115" y="348"/>
                    </a:lnTo>
                    <a:lnTo>
                      <a:pt x="112" y="352"/>
                    </a:lnTo>
                    <a:lnTo>
                      <a:pt x="107" y="355"/>
                    </a:lnTo>
                    <a:lnTo>
                      <a:pt x="100" y="359"/>
                    </a:lnTo>
                    <a:lnTo>
                      <a:pt x="92" y="360"/>
                    </a:lnTo>
                    <a:lnTo>
                      <a:pt x="240" y="360"/>
                    </a:lnTo>
                    <a:lnTo>
                      <a:pt x="232" y="359"/>
                    </a:lnTo>
                    <a:lnTo>
                      <a:pt x="219" y="352"/>
                    </a:lnTo>
                    <a:lnTo>
                      <a:pt x="215" y="347"/>
                    </a:lnTo>
                    <a:lnTo>
                      <a:pt x="211" y="338"/>
                    </a:lnTo>
                    <a:lnTo>
                      <a:pt x="210" y="326"/>
                    </a:lnTo>
                    <a:lnTo>
                      <a:pt x="21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769" y="103"/>
                <a:ext cx="334" cy="371"/>
              </a:xfrm>
              <a:custGeom>
                <a:avLst/>
                <a:gdLst>
                  <a:gd name="T0" fmla="*/ 333 w 334"/>
                  <a:gd name="T1" fmla="*/ 0 h 371"/>
                  <a:gd name="T2" fmla="*/ 0 w 334"/>
                  <a:gd name="T3" fmla="*/ 0 h 371"/>
                  <a:gd name="T4" fmla="*/ 0 w 334"/>
                  <a:gd name="T5" fmla="*/ 100 h 371"/>
                  <a:gd name="T6" fmla="*/ 10 w 334"/>
                  <a:gd name="T7" fmla="*/ 97 h 371"/>
                  <a:gd name="T8" fmla="*/ 15 w 334"/>
                  <a:gd name="T9" fmla="*/ 78 h 371"/>
                  <a:gd name="T10" fmla="*/ 22 w 334"/>
                  <a:gd name="T11" fmla="*/ 61 h 371"/>
                  <a:gd name="T12" fmla="*/ 34 w 334"/>
                  <a:gd name="T13" fmla="*/ 45 h 371"/>
                  <a:gd name="T14" fmla="*/ 52 w 334"/>
                  <a:gd name="T15" fmla="*/ 29 h 371"/>
                  <a:gd name="T16" fmla="*/ 71 w 334"/>
                  <a:gd name="T17" fmla="*/ 23 h 371"/>
                  <a:gd name="T18" fmla="*/ 95 w 334"/>
                  <a:gd name="T19" fmla="*/ 21 h 371"/>
                  <a:gd name="T20" fmla="*/ 333 w 334"/>
                  <a:gd name="T21" fmla="*/ 21 h 371"/>
                  <a:gd name="T22" fmla="*/ 333 w 334"/>
                  <a:gd name="T23" fmla="*/ 0 h 3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34" h="371">
                    <a:moveTo>
                      <a:pt x="333" y="0"/>
                    </a:moveTo>
                    <a:lnTo>
                      <a:pt x="0" y="0"/>
                    </a:lnTo>
                    <a:lnTo>
                      <a:pt x="0" y="100"/>
                    </a:lnTo>
                    <a:lnTo>
                      <a:pt x="10" y="97"/>
                    </a:lnTo>
                    <a:lnTo>
                      <a:pt x="15" y="78"/>
                    </a:lnTo>
                    <a:lnTo>
                      <a:pt x="22" y="61"/>
                    </a:lnTo>
                    <a:lnTo>
                      <a:pt x="34" y="45"/>
                    </a:lnTo>
                    <a:lnTo>
                      <a:pt x="52" y="29"/>
                    </a:lnTo>
                    <a:lnTo>
                      <a:pt x="71" y="23"/>
                    </a:lnTo>
                    <a:lnTo>
                      <a:pt x="95" y="21"/>
                    </a:lnTo>
                    <a:lnTo>
                      <a:pt x="333" y="21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769" y="103"/>
                <a:ext cx="334" cy="371"/>
              </a:xfrm>
              <a:custGeom>
                <a:avLst/>
                <a:gdLst>
                  <a:gd name="T0" fmla="*/ 333 w 334"/>
                  <a:gd name="T1" fmla="*/ 21 h 371"/>
                  <a:gd name="T2" fmla="*/ 210 w 334"/>
                  <a:gd name="T3" fmla="*/ 21 h 371"/>
                  <a:gd name="T4" fmla="*/ 241 w 334"/>
                  <a:gd name="T5" fmla="*/ 21 h 371"/>
                  <a:gd name="T6" fmla="*/ 262 w 334"/>
                  <a:gd name="T7" fmla="*/ 23 h 371"/>
                  <a:gd name="T8" fmla="*/ 280 w 334"/>
                  <a:gd name="T9" fmla="*/ 29 h 371"/>
                  <a:gd name="T10" fmla="*/ 294 w 334"/>
                  <a:gd name="T11" fmla="*/ 40 h 371"/>
                  <a:gd name="T12" fmla="*/ 308 w 334"/>
                  <a:gd name="T13" fmla="*/ 59 h 371"/>
                  <a:gd name="T14" fmla="*/ 316 w 334"/>
                  <a:gd name="T15" fmla="*/ 77 h 371"/>
                  <a:gd name="T16" fmla="*/ 323 w 334"/>
                  <a:gd name="T17" fmla="*/ 100 h 371"/>
                  <a:gd name="T18" fmla="*/ 333 w 334"/>
                  <a:gd name="T19" fmla="*/ 100 h 371"/>
                  <a:gd name="T20" fmla="*/ 333 w 334"/>
                  <a:gd name="T21" fmla="*/ 21 h 3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34" h="371">
                    <a:moveTo>
                      <a:pt x="333" y="21"/>
                    </a:moveTo>
                    <a:lnTo>
                      <a:pt x="210" y="21"/>
                    </a:lnTo>
                    <a:lnTo>
                      <a:pt x="241" y="21"/>
                    </a:lnTo>
                    <a:lnTo>
                      <a:pt x="262" y="23"/>
                    </a:lnTo>
                    <a:lnTo>
                      <a:pt x="280" y="29"/>
                    </a:lnTo>
                    <a:lnTo>
                      <a:pt x="294" y="40"/>
                    </a:lnTo>
                    <a:lnTo>
                      <a:pt x="308" y="59"/>
                    </a:lnTo>
                    <a:lnTo>
                      <a:pt x="316" y="77"/>
                    </a:lnTo>
                    <a:lnTo>
                      <a:pt x="323" y="100"/>
                    </a:lnTo>
                    <a:lnTo>
                      <a:pt x="333" y="100"/>
                    </a:lnTo>
                    <a:lnTo>
                      <a:pt x="333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1134" y="98"/>
              <a:ext cx="394" cy="385"/>
              <a:chOff x="1134" y="98"/>
              <a:chExt cx="394" cy="385"/>
            </a:xfrm>
          </p:grpSpPr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134" y="98"/>
                <a:ext cx="394" cy="385"/>
              </a:xfrm>
              <a:custGeom>
                <a:avLst/>
                <a:gdLst>
                  <a:gd name="T0" fmla="*/ 173 w 394"/>
                  <a:gd name="T1" fmla="*/ 0 h 385"/>
                  <a:gd name="T2" fmla="*/ 135 w 394"/>
                  <a:gd name="T3" fmla="*/ 6 h 385"/>
                  <a:gd name="T4" fmla="*/ 99 w 394"/>
                  <a:gd name="T5" fmla="*/ 21 h 385"/>
                  <a:gd name="T6" fmla="*/ 64 w 394"/>
                  <a:gd name="T7" fmla="*/ 45 h 385"/>
                  <a:gd name="T8" fmla="*/ 34 w 394"/>
                  <a:gd name="T9" fmla="*/ 76 h 385"/>
                  <a:gd name="T10" fmla="*/ 15 w 394"/>
                  <a:gd name="T11" fmla="*/ 110 h 385"/>
                  <a:gd name="T12" fmla="*/ 3 w 394"/>
                  <a:gd name="T13" fmla="*/ 149 h 385"/>
                  <a:gd name="T14" fmla="*/ 0 w 394"/>
                  <a:gd name="T15" fmla="*/ 193 h 385"/>
                  <a:gd name="T16" fmla="*/ 4 w 394"/>
                  <a:gd name="T17" fmla="*/ 232 h 385"/>
                  <a:gd name="T18" fmla="*/ 15 w 394"/>
                  <a:gd name="T19" fmla="*/ 269 h 385"/>
                  <a:gd name="T20" fmla="*/ 36 w 394"/>
                  <a:gd name="T21" fmla="*/ 306 h 385"/>
                  <a:gd name="T22" fmla="*/ 63 w 394"/>
                  <a:gd name="T23" fmla="*/ 338 h 385"/>
                  <a:gd name="T24" fmla="*/ 95 w 394"/>
                  <a:gd name="T25" fmla="*/ 360 h 385"/>
                  <a:gd name="T26" fmla="*/ 133 w 394"/>
                  <a:gd name="T27" fmla="*/ 375 h 385"/>
                  <a:gd name="T28" fmla="*/ 175 w 394"/>
                  <a:gd name="T29" fmla="*/ 383 h 385"/>
                  <a:gd name="T30" fmla="*/ 220 w 394"/>
                  <a:gd name="T31" fmla="*/ 383 h 385"/>
                  <a:gd name="T32" fmla="*/ 260 w 394"/>
                  <a:gd name="T33" fmla="*/ 375 h 385"/>
                  <a:gd name="T34" fmla="*/ 292 w 394"/>
                  <a:gd name="T35" fmla="*/ 362 h 385"/>
                  <a:gd name="T36" fmla="*/ 161 w 394"/>
                  <a:gd name="T37" fmla="*/ 356 h 385"/>
                  <a:gd name="T38" fmla="*/ 130 w 394"/>
                  <a:gd name="T39" fmla="*/ 329 h 385"/>
                  <a:gd name="T40" fmla="*/ 116 w 394"/>
                  <a:gd name="T41" fmla="*/ 303 h 385"/>
                  <a:gd name="T42" fmla="*/ 106 w 394"/>
                  <a:gd name="T43" fmla="*/ 269 h 385"/>
                  <a:gd name="T44" fmla="*/ 100 w 394"/>
                  <a:gd name="T45" fmla="*/ 225 h 385"/>
                  <a:gd name="T46" fmla="*/ 99 w 394"/>
                  <a:gd name="T47" fmla="*/ 179 h 385"/>
                  <a:gd name="T48" fmla="*/ 100 w 394"/>
                  <a:gd name="T49" fmla="*/ 149 h 385"/>
                  <a:gd name="T50" fmla="*/ 107 w 394"/>
                  <a:gd name="T51" fmla="*/ 110 h 385"/>
                  <a:gd name="T52" fmla="*/ 119 w 394"/>
                  <a:gd name="T53" fmla="*/ 73 h 385"/>
                  <a:gd name="T54" fmla="*/ 142 w 394"/>
                  <a:gd name="T55" fmla="*/ 39 h 385"/>
                  <a:gd name="T56" fmla="*/ 176 w 394"/>
                  <a:gd name="T57" fmla="*/ 19 h 385"/>
                  <a:gd name="T58" fmla="*/ 289 w 394"/>
                  <a:gd name="T59" fmla="*/ 17 h 385"/>
                  <a:gd name="T60" fmla="*/ 258 w 394"/>
                  <a:gd name="T61" fmla="*/ 6 h 385"/>
                  <a:gd name="T62" fmla="*/ 216 w 394"/>
                  <a:gd name="T63" fmla="*/ 0 h 38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94" h="385">
                    <a:moveTo>
                      <a:pt x="194" y="0"/>
                    </a:moveTo>
                    <a:lnTo>
                      <a:pt x="173" y="0"/>
                    </a:lnTo>
                    <a:lnTo>
                      <a:pt x="154" y="2"/>
                    </a:lnTo>
                    <a:lnTo>
                      <a:pt x="135" y="6"/>
                    </a:lnTo>
                    <a:lnTo>
                      <a:pt x="117" y="12"/>
                    </a:lnTo>
                    <a:lnTo>
                      <a:pt x="99" y="21"/>
                    </a:lnTo>
                    <a:lnTo>
                      <a:pt x="82" y="31"/>
                    </a:lnTo>
                    <a:lnTo>
                      <a:pt x="64" y="45"/>
                    </a:lnTo>
                    <a:lnTo>
                      <a:pt x="47" y="60"/>
                    </a:lnTo>
                    <a:lnTo>
                      <a:pt x="34" y="76"/>
                    </a:lnTo>
                    <a:lnTo>
                      <a:pt x="24" y="92"/>
                    </a:lnTo>
                    <a:lnTo>
                      <a:pt x="15" y="110"/>
                    </a:lnTo>
                    <a:lnTo>
                      <a:pt x="8" y="129"/>
                    </a:lnTo>
                    <a:lnTo>
                      <a:pt x="3" y="149"/>
                    </a:lnTo>
                    <a:lnTo>
                      <a:pt x="0" y="170"/>
                    </a:lnTo>
                    <a:lnTo>
                      <a:pt x="0" y="193"/>
                    </a:lnTo>
                    <a:lnTo>
                      <a:pt x="1" y="213"/>
                    </a:lnTo>
                    <a:lnTo>
                      <a:pt x="4" y="232"/>
                    </a:lnTo>
                    <a:lnTo>
                      <a:pt x="9" y="251"/>
                    </a:lnTo>
                    <a:lnTo>
                      <a:pt x="15" y="269"/>
                    </a:lnTo>
                    <a:lnTo>
                      <a:pt x="24" y="288"/>
                    </a:lnTo>
                    <a:lnTo>
                      <a:pt x="36" y="306"/>
                    </a:lnTo>
                    <a:lnTo>
                      <a:pt x="49" y="324"/>
                    </a:lnTo>
                    <a:lnTo>
                      <a:pt x="63" y="338"/>
                    </a:lnTo>
                    <a:lnTo>
                      <a:pt x="79" y="350"/>
                    </a:lnTo>
                    <a:lnTo>
                      <a:pt x="95" y="360"/>
                    </a:lnTo>
                    <a:lnTo>
                      <a:pt x="113" y="369"/>
                    </a:lnTo>
                    <a:lnTo>
                      <a:pt x="133" y="375"/>
                    </a:lnTo>
                    <a:lnTo>
                      <a:pt x="153" y="380"/>
                    </a:lnTo>
                    <a:lnTo>
                      <a:pt x="175" y="383"/>
                    </a:lnTo>
                    <a:lnTo>
                      <a:pt x="199" y="384"/>
                    </a:lnTo>
                    <a:lnTo>
                      <a:pt x="220" y="383"/>
                    </a:lnTo>
                    <a:lnTo>
                      <a:pt x="240" y="380"/>
                    </a:lnTo>
                    <a:lnTo>
                      <a:pt x="260" y="375"/>
                    </a:lnTo>
                    <a:lnTo>
                      <a:pt x="278" y="369"/>
                    </a:lnTo>
                    <a:lnTo>
                      <a:pt x="292" y="362"/>
                    </a:lnTo>
                    <a:lnTo>
                      <a:pt x="180" y="362"/>
                    </a:lnTo>
                    <a:lnTo>
                      <a:pt x="161" y="356"/>
                    </a:lnTo>
                    <a:lnTo>
                      <a:pt x="144" y="345"/>
                    </a:lnTo>
                    <a:lnTo>
                      <a:pt x="130" y="329"/>
                    </a:lnTo>
                    <a:lnTo>
                      <a:pt x="122" y="317"/>
                    </a:lnTo>
                    <a:lnTo>
                      <a:pt x="116" y="303"/>
                    </a:lnTo>
                    <a:lnTo>
                      <a:pt x="110" y="287"/>
                    </a:lnTo>
                    <a:lnTo>
                      <a:pt x="106" y="269"/>
                    </a:lnTo>
                    <a:lnTo>
                      <a:pt x="103" y="248"/>
                    </a:lnTo>
                    <a:lnTo>
                      <a:pt x="100" y="225"/>
                    </a:lnTo>
                    <a:lnTo>
                      <a:pt x="99" y="199"/>
                    </a:lnTo>
                    <a:lnTo>
                      <a:pt x="99" y="179"/>
                    </a:lnTo>
                    <a:lnTo>
                      <a:pt x="99" y="167"/>
                    </a:lnTo>
                    <a:lnTo>
                      <a:pt x="100" y="149"/>
                    </a:lnTo>
                    <a:lnTo>
                      <a:pt x="103" y="129"/>
                    </a:lnTo>
                    <a:lnTo>
                      <a:pt x="107" y="110"/>
                    </a:lnTo>
                    <a:lnTo>
                      <a:pt x="112" y="92"/>
                    </a:lnTo>
                    <a:lnTo>
                      <a:pt x="119" y="73"/>
                    </a:lnTo>
                    <a:lnTo>
                      <a:pt x="128" y="55"/>
                    </a:lnTo>
                    <a:lnTo>
                      <a:pt x="142" y="39"/>
                    </a:lnTo>
                    <a:lnTo>
                      <a:pt x="158" y="27"/>
                    </a:lnTo>
                    <a:lnTo>
                      <a:pt x="176" y="19"/>
                    </a:lnTo>
                    <a:lnTo>
                      <a:pt x="197" y="17"/>
                    </a:lnTo>
                    <a:lnTo>
                      <a:pt x="289" y="17"/>
                    </a:lnTo>
                    <a:lnTo>
                      <a:pt x="277" y="12"/>
                    </a:lnTo>
                    <a:lnTo>
                      <a:pt x="258" y="6"/>
                    </a:lnTo>
                    <a:lnTo>
                      <a:pt x="238" y="2"/>
                    </a:lnTo>
                    <a:lnTo>
                      <a:pt x="216" y="0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134" y="98"/>
                <a:ext cx="394" cy="385"/>
              </a:xfrm>
              <a:custGeom>
                <a:avLst/>
                <a:gdLst>
                  <a:gd name="T0" fmla="*/ 289 w 394"/>
                  <a:gd name="T1" fmla="*/ 17 h 385"/>
                  <a:gd name="T2" fmla="*/ 197 w 394"/>
                  <a:gd name="T3" fmla="*/ 17 h 385"/>
                  <a:gd name="T4" fmla="*/ 212 w 394"/>
                  <a:gd name="T5" fmla="*/ 18 h 385"/>
                  <a:gd name="T6" fmla="*/ 230 w 394"/>
                  <a:gd name="T7" fmla="*/ 24 h 385"/>
                  <a:gd name="T8" fmla="*/ 249 w 394"/>
                  <a:gd name="T9" fmla="*/ 34 h 385"/>
                  <a:gd name="T10" fmla="*/ 261 w 394"/>
                  <a:gd name="T11" fmla="*/ 47 h 385"/>
                  <a:gd name="T12" fmla="*/ 272 w 394"/>
                  <a:gd name="T13" fmla="*/ 64 h 385"/>
                  <a:gd name="T14" fmla="*/ 282 w 394"/>
                  <a:gd name="T15" fmla="*/ 86 h 385"/>
                  <a:gd name="T16" fmla="*/ 286 w 394"/>
                  <a:gd name="T17" fmla="*/ 99 h 385"/>
                  <a:gd name="T18" fmla="*/ 289 w 394"/>
                  <a:gd name="T19" fmla="*/ 115 h 385"/>
                  <a:gd name="T20" fmla="*/ 291 w 394"/>
                  <a:gd name="T21" fmla="*/ 133 h 385"/>
                  <a:gd name="T22" fmla="*/ 293 w 394"/>
                  <a:gd name="T23" fmla="*/ 154 h 385"/>
                  <a:gd name="T24" fmla="*/ 294 w 394"/>
                  <a:gd name="T25" fmla="*/ 179 h 385"/>
                  <a:gd name="T26" fmla="*/ 294 w 394"/>
                  <a:gd name="T27" fmla="*/ 187 h 385"/>
                  <a:gd name="T28" fmla="*/ 294 w 394"/>
                  <a:gd name="T29" fmla="*/ 209 h 385"/>
                  <a:gd name="T30" fmla="*/ 293 w 394"/>
                  <a:gd name="T31" fmla="*/ 228 h 385"/>
                  <a:gd name="T32" fmla="*/ 291 w 394"/>
                  <a:gd name="T33" fmla="*/ 247 h 385"/>
                  <a:gd name="T34" fmla="*/ 288 w 394"/>
                  <a:gd name="T35" fmla="*/ 266 h 385"/>
                  <a:gd name="T36" fmla="*/ 283 w 394"/>
                  <a:gd name="T37" fmla="*/ 286 h 385"/>
                  <a:gd name="T38" fmla="*/ 277 w 394"/>
                  <a:gd name="T39" fmla="*/ 305 h 385"/>
                  <a:gd name="T40" fmla="*/ 267 w 394"/>
                  <a:gd name="T41" fmla="*/ 323 h 385"/>
                  <a:gd name="T42" fmla="*/ 255 w 394"/>
                  <a:gd name="T43" fmla="*/ 339 h 385"/>
                  <a:gd name="T44" fmla="*/ 241 w 394"/>
                  <a:gd name="T45" fmla="*/ 352 h 385"/>
                  <a:gd name="T46" fmla="*/ 227 w 394"/>
                  <a:gd name="T47" fmla="*/ 358 h 385"/>
                  <a:gd name="T48" fmla="*/ 208 w 394"/>
                  <a:gd name="T49" fmla="*/ 362 h 385"/>
                  <a:gd name="T50" fmla="*/ 180 w 394"/>
                  <a:gd name="T51" fmla="*/ 362 h 385"/>
                  <a:gd name="T52" fmla="*/ 292 w 394"/>
                  <a:gd name="T53" fmla="*/ 362 h 385"/>
                  <a:gd name="T54" fmla="*/ 296 w 394"/>
                  <a:gd name="T55" fmla="*/ 360 h 385"/>
                  <a:gd name="T56" fmla="*/ 313 w 394"/>
                  <a:gd name="T57" fmla="*/ 349 h 385"/>
                  <a:gd name="T58" fmla="*/ 329 w 394"/>
                  <a:gd name="T59" fmla="*/ 336 h 385"/>
                  <a:gd name="T60" fmla="*/ 344 w 394"/>
                  <a:gd name="T61" fmla="*/ 321 h 385"/>
                  <a:gd name="T62" fmla="*/ 359 w 394"/>
                  <a:gd name="T63" fmla="*/ 303 h 385"/>
                  <a:gd name="T64" fmla="*/ 370 w 394"/>
                  <a:gd name="T65" fmla="*/ 286 h 385"/>
                  <a:gd name="T66" fmla="*/ 378 w 394"/>
                  <a:gd name="T67" fmla="*/ 268 h 385"/>
                  <a:gd name="T68" fmla="*/ 385 w 394"/>
                  <a:gd name="T69" fmla="*/ 249 h 385"/>
                  <a:gd name="T70" fmla="*/ 389 w 394"/>
                  <a:gd name="T71" fmla="*/ 229 h 385"/>
                  <a:gd name="T72" fmla="*/ 392 w 394"/>
                  <a:gd name="T73" fmla="*/ 209 h 385"/>
                  <a:gd name="T74" fmla="*/ 393 w 394"/>
                  <a:gd name="T75" fmla="*/ 187 h 385"/>
                  <a:gd name="T76" fmla="*/ 392 w 394"/>
                  <a:gd name="T77" fmla="*/ 167 h 385"/>
                  <a:gd name="T78" fmla="*/ 389 w 394"/>
                  <a:gd name="T79" fmla="*/ 148 h 385"/>
                  <a:gd name="T80" fmla="*/ 385 w 394"/>
                  <a:gd name="T81" fmla="*/ 129 h 385"/>
                  <a:gd name="T82" fmla="*/ 378 w 394"/>
                  <a:gd name="T83" fmla="*/ 111 h 385"/>
                  <a:gd name="T84" fmla="*/ 369 w 394"/>
                  <a:gd name="T85" fmla="*/ 93 h 385"/>
                  <a:gd name="T86" fmla="*/ 357 w 394"/>
                  <a:gd name="T87" fmla="*/ 76 h 385"/>
                  <a:gd name="T88" fmla="*/ 344 w 394"/>
                  <a:gd name="T89" fmla="*/ 59 h 385"/>
                  <a:gd name="T90" fmla="*/ 327 w 394"/>
                  <a:gd name="T91" fmla="*/ 41 h 385"/>
                  <a:gd name="T92" fmla="*/ 311 w 394"/>
                  <a:gd name="T93" fmla="*/ 30 h 385"/>
                  <a:gd name="T94" fmla="*/ 295 w 394"/>
                  <a:gd name="T95" fmla="*/ 20 h 385"/>
                  <a:gd name="T96" fmla="*/ 289 w 394"/>
                  <a:gd name="T97" fmla="*/ 17 h 38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94" h="385">
                    <a:moveTo>
                      <a:pt x="289" y="17"/>
                    </a:moveTo>
                    <a:lnTo>
                      <a:pt x="197" y="17"/>
                    </a:lnTo>
                    <a:lnTo>
                      <a:pt x="212" y="18"/>
                    </a:lnTo>
                    <a:lnTo>
                      <a:pt x="230" y="24"/>
                    </a:lnTo>
                    <a:lnTo>
                      <a:pt x="249" y="34"/>
                    </a:lnTo>
                    <a:lnTo>
                      <a:pt x="261" y="47"/>
                    </a:lnTo>
                    <a:lnTo>
                      <a:pt x="272" y="64"/>
                    </a:lnTo>
                    <a:lnTo>
                      <a:pt x="282" y="86"/>
                    </a:lnTo>
                    <a:lnTo>
                      <a:pt x="286" y="99"/>
                    </a:lnTo>
                    <a:lnTo>
                      <a:pt x="289" y="115"/>
                    </a:lnTo>
                    <a:lnTo>
                      <a:pt x="291" y="133"/>
                    </a:lnTo>
                    <a:lnTo>
                      <a:pt x="293" y="154"/>
                    </a:lnTo>
                    <a:lnTo>
                      <a:pt x="294" y="179"/>
                    </a:lnTo>
                    <a:lnTo>
                      <a:pt x="294" y="187"/>
                    </a:lnTo>
                    <a:lnTo>
                      <a:pt x="294" y="209"/>
                    </a:lnTo>
                    <a:lnTo>
                      <a:pt x="293" y="228"/>
                    </a:lnTo>
                    <a:lnTo>
                      <a:pt x="291" y="247"/>
                    </a:lnTo>
                    <a:lnTo>
                      <a:pt x="288" y="266"/>
                    </a:lnTo>
                    <a:lnTo>
                      <a:pt x="283" y="286"/>
                    </a:lnTo>
                    <a:lnTo>
                      <a:pt x="277" y="305"/>
                    </a:lnTo>
                    <a:lnTo>
                      <a:pt x="267" y="323"/>
                    </a:lnTo>
                    <a:lnTo>
                      <a:pt x="255" y="339"/>
                    </a:lnTo>
                    <a:lnTo>
                      <a:pt x="241" y="352"/>
                    </a:lnTo>
                    <a:lnTo>
                      <a:pt x="227" y="358"/>
                    </a:lnTo>
                    <a:lnTo>
                      <a:pt x="208" y="362"/>
                    </a:lnTo>
                    <a:lnTo>
                      <a:pt x="180" y="362"/>
                    </a:lnTo>
                    <a:lnTo>
                      <a:pt x="292" y="362"/>
                    </a:lnTo>
                    <a:lnTo>
                      <a:pt x="296" y="360"/>
                    </a:lnTo>
                    <a:lnTo>
                      <a:pt x="313" y="349"/>
                    </a:lnTo>
                    <a:lnTo>
                      <a:pt x="329" y="336"/>
                    </a:lnTo>
                    <a:lnTo>
                      <a:pt x="344" y="321"/>
                    </a:lnTo>
                    <a:lnTo>
                      <a:pt x="359" y="303"/>
                    </a:lnTo>
                    <a:lnTo>
                      <a:pt x="370" y="286"/>
                    </a:lnTo>
                    <a:lnTo>
                      <a:pt x="378" y="268"/>
                    </a:lnTo>
                    <a:lnTo>
                      <a:pt x="385" y="249"/>
                    </a:lnTo>
                    <a:lnTo>
                      <a:pt x="389" y="229"/>
                    </a:lnTo>
                    <a:lnTo>
                      <a:pt x="392" y="209"/>
                    </a:lnTo>
                    <a:lnTo>
                      <a:pt x="393" y="187"/>
                    </a:lnTo>
                    <a:lnTo>
                      <a:pt x="392" y="167"/>
                    </a:lnTo>
                    <a:lnTo>
                      <a:pt x="389" y="148"/>
                    </a:lnTo>
                    <a:lnTo>
                      <a:pt x="385" y="129"/>
                    </a:lnTo>
                    <a:lnTo>
                      <a:pt x="378" y="111"/>
                    </a:lnTo>
                    <a:lnTo>
                      <a:pt x="369" y="93"/>
                    </a:lnTo>
                    <a:lnTo>
                      <a:pt x="357" y="76"/>
                    </a:lnTo>
                    <a:lnTo>
                      <a:pt x="344" y="59"/>
                    </a:lnTo>
                    <a:lnTo>
                      <a:pt x="327" y="41"/>
                    </a:lnTo>
                    <a:lnTo>
                      <a:pt x="311" y="30"/>
                    </a:lnTo>
                    <a:lnTo>
                      <a:pt x="295" y="20"/>
                    </a:lnTo>
                    <a:lnTo>
                      <a:pt x="289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1576" y="95"/>
              <a:ext cx="259" cy="388"/>
              <a:chOff x="1576" y="95"/>
              <a:chExt cx="259" cy="388"/>
            </a:xfrm>
          </p:grpSpPr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1576" y="95"/>
                <a:ext cx="259" cy="388"/>
              </a:xfrm>
              <a:custGeom>
                <a:avLst/>
                <a:gdLst>
                  <a:gd name="T0" fmla="*/ 9 w 259"/>
                  <a:gd name="T1" fmla="*/ 247 h 388"/>
                  <a:gd name="T2" fmla="*/ 0 w 259"/>
                  <a:gd name="T3" fmla="*/ 247 h 388"/>
                  <a:gd name="T4" fmla="*/ 0 w 259"/>
                  <a:gd name="T5" fmla="*/ 387 h 388"/>
                  <a:gd name="T6" fmla="*/ 10 w 259"/>
                  <a:gd name="T7" fmla="*/ 387 h 388"/>
                  <a:gd name="T8" fmla="*/ 13 w 259"/>
                  <a:gd name="T9" fmla="*/ 380 h 388"/>
                  <a:gd name="T10" fmla="*/ 17 w 259"/>
                  <a:gd name="T11" fmla="*/ 374 h 388"/>
                  <a:gd name="T12" fmla="*/ 28 w 259"/>
                  <a:gd name="T13" fmla="*/ 367 h 388"/>
                  <a:gd name="T14" fmla="*/ 33 w 259"/>
                  <a:gd name="T15" fmla="*/ 365 h 388"/>
                  <a:gd name="T16" fmla="*/ 106 w 259"/>
                  <a:gd name="T17" fmla="*/ 365 h 388"/>
                  <a:gd name="T18" fmla="*/ 91 w 259"/>
                  <a:gd name="T19" fmla="*/ 360 h 388"/>
                  <a:gd name="T20" fmla="*/ 73 w 259"/>
                  <a:gd name="T21" fmla="*/ 350 h 388"/>
                  <a:gd name="T22" fmla="*/ 55 w 259"/>
                  <a:gd name="T23" fmla="*/ 337 h 388"/>
                  <a:gd name="T24" fmla="*/ 43 w 259"/>
                  <a:gd name="T25" fmla="*/ 323 h 388"/>
                  <a:gd name="T26" fmla="*/ 32 w 259"/>
                  <a:gd name="T27" fmla="*/ 307 h 388"/>
                  <a:gd name="T28" fmla="*/ 23 w 259"/>
                  <a:gd name="T29" fmla="*/ 290 h 388"/>
                  <a:gd name="T30" fmla="*/ 15 w 259"/>
                  <a:gd name="T31" fmla="*/ 270 h 388"/>
                  <a:gd name="T32" fmla="*/ 9 w 259"/>
                  <a:gd name="T33" fmla="*/ 247 h 3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59" h="388">
                    <a:moveTo>
                      <a:pt x="9" y="247"/>
                    </a:moveTo>
                    <a:lnTo>
                      <a:pt x="0" y="247"/>
                    </a:lnTo>
                    <a:lnTo>
                      <a:pt x="0" y="387"/>
                    </a:lnTo>
                    <a:lnTo>
                      <a:pt x="10" y="387"/>
                    </a:lnTo>
                    <a:lnTo>
                      <a:pt x="13" y="380"/>
                    </a:lnTo>
                    <a:lnTo>
                      <a:pt x="17" y="374"/>
                    </a:lnTo>
                    <a:lnTo>
                      <a:pt x="28" y="367"/>
                    </a:lnTo>
                    <a:lnTo>
                      <a:pt x="33" y="365"/>
                    </a:lnTo>
                    <a:lnTo>
                      <a:pt x="106" y="365"/>
                    </a:lnTo>
                    <a:lnTo>
                      <a:pt x="91" y="360"/>
                    </a:lnTo>
                    <a:lnTo>
                      <a:pt x="73" y="350"/>
                    </a:lnTo>
                    <a:lnTo>
                      <a:pt x="55" y="337"/>
                    </a:lnTo>
                    <a:lnTo>
                      <a:pt x="43" y="323"/>
                    </a:lnTo>
                    <a:lnTo>
                      <a:pt x="32" y="307"/>
                    </a:lnTo>
                    <a:lnTo>
                      <a:pt x="23" y="290"/>
                    </a:lnTo>
                    <a:lnTo>
                      <a:pt x="15" y="270"/>
                    </a:lnTo>
                    <a:lnTo>
                      <a:pt x="9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1576" y="95"/>
                <a:ext cx="259" cy="388"/>
              </a:xfrm>
              <a:custGeom>
                <a:avLst/>
                <a:gdLst>
                  <a:gd name="T0" fmla="*/ 106 w 259"/>
                  <a:gd name="T1" fmla="*/ 365 h 388"/>
                  <a:gd name="T2" fmla="*/ 43 w 259"/>
                  <a:gd name="T3" fmla="*/ 365 h 388"/>
                  <a:gd name="T4" fmla="*/ 50 w 259"/>
                  <a:gd name="T5" fmla="*/ 367 h 388"/>
                  <a:gd name="T6" fmla="*/ 61 w 259"/>
                  <a:gd name="T7" fmla="*/ 371 h 388"/>
                  <a:gd name="T8" fmla="*/ 81 w 259"/>
                  <a:gd name="T9" fmla="*/ 379 h 388"/>
                  <a:gd name="T10" fmla="*/ 98 w 259"/>
                  <a:gd name="T11" fmla="*/ 384 h 388"/>
                  <a:gd name="T12" fmla="*/ 109 w 259"/>
                  <a:gd name="T13" fmla="*/ 386 h 388"/>
                  <a:gd name="T14" fmla="*/ 120 w 259"/>
                  <a:gd name="T15" fmla="*/ 387 h 388"/>
                  <a:gd name="T16" fmla="*/ 134 w 259"/>
                  <a:gd name="T17" fmla="*/ 387 h 388"/>
                  <a:gd name="T18" fmla="*/ 155 w 259"/>
                  <a:gd name="T19" fmla="*/ 386 h 388"/>
                  <a:gd name="T20" fmla="*/ 174 w 259"/>
                  <a:gd name="T21" fmla="*/ 381 h 388"/>
                  <a:gd name="T22" fmla="*/ 193 w 259"/>
                  <a:gd name="T23" fmla="*/ 374 h 388"/>
                  <a:gd name="T24" fmla="*/ 203 w 259"/>
                  <a:gd name="T25" fmla="*/ 368 h 388"/>
                  <a:gd name="T26" fmla="*/ 129 w 259"/>
                  <a:gd name="T27" fmla="*/ 368 h 388"/>
                  <a:gd name="T28" fmla="*/ 110 w 259"/>
                  <a:gd name="T29" fmla="*/ 366 h 388"/>
                  <a:gd name="T30" fmla="*/ 106 w 259"/>
                  <a:gd name="T31" fmla="*/ 365 h 3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9" h="388">
                    <a:moveTo>
                      <a:pt x="106" y="365"/>
                    </a:moveTo>
                    <a:lnTo>
                      <a:pt x="43" y="365"/>
                    </a:lnTo>
                    <a:lnTo>
                      <a:pt x="50" y="367"/>
                    </a:lnTo>
                    <a:lnTo>
                      <a:pt x="61" y="371"/>
                    </a:lnTo>
                    <a:lnTo>
                      <a:pt x="81" y="379"/>
                    </a:lnTo>
                    <a:lnTo>
                      <a:pt x="98" y="384"/>
                    </a:lnTo>
                    <a:lnTo>
                      <a:pt x="109" y="386"/>
                    </a:lnTo>
                    <a:lnTo>
                      <a:pt x="120" y="387"/>
                    </a:lnTo>
                    <a:lnTo>
                      <a:pt x="134" y="387"/>
                    </a:lnTo>
                    <a:lnTo>
                      <a:pt x="155" y="386"/>
                    </a:lnTo>
                    <a:lnTo>
                      <a:pt x="174" y="381"/>
                    </a:lnTo>
                    <a:lnTo>
                      <a:pt x="193" y="374"/>
                    </a:lnTo>
                    <a:lnTo>
                      <a:pt x="203" y="368"/>
                    </a:lnTo>
                    <a:lnTo>
                      <a:pt x="129" y="368"/>
                    </a:lnTo>
                    <a:lnTo>
                      <a:pt x="110" y="366"/>
                    </a:lnTo>
                    <a:lnTo>
                      <a:pt x="106" y="3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1576" y="95"/>
                <a:ext cx="259" cy="388"/>
              </a:xfrm>
              <a:custGeom>
                <a:avLst/>
                <a:gdLst>
                  <a:gd name="T0" fmla="*/ 82 w 259"/>
                  <a:gd name="T1" fmla="*/ 3 h 388"/>
                  <a:gd name="T2" fmla="*/ 46 w 259"/>
                  <a:gd name="T3" fmla="*/ 20 h 388"/>
                  <a:gd name="T4" fmla="*/ 16 w 259"/>
                  <a:gd name="T5" fmla="*/ 50 h 388"/>
                  <a:gd name="T6" fmla="*/ 2 w 259"/>
                  <a:gd name="T7" fmla="*/ 87 h 388"/>
                  <a:gd name="T8" fmla="*/ 2 w 259"/>
                  <a:gd name="T9" fmla="*/ 125 h 388"/>
                  <a:gd name="T10" fmla="*/ 19 w 259"/>
                  <a:gd name="T11" fmla="*/ 166 h 388"/>
                  <a:gd name="T12" fmla="*/ 49 w 259"/>
                  <a:gd name="T13" fmla="*/ 195 h 388"/>
                  <a:gd name="T14" fmla="*/ 72 w 259"/>
                  <a:gd name="T15" fmla="*/ 211 h 388"/>
                  <a:gd name="T16" fmla="*/ 112 w 259"/>
                  <a:gd name="T17" fmla="*/ 232 h 388"/>
                  <a:gd name="T18" fmla="*/ 157 w 259"/>
                  <a:gd name="T19" fmla="*/ 256 h 388"/>
                  <a:gd name="T20" fmla="*/ 179 w 259"/>
                  <a:gd name="T21" fmla="*/ 271 h 388"/>
                  <a:gd name="T22" fmla="*/ 195 w 259"/>
                  <a:gd name="T23" fmla="*/ 296 h 388"/>
                  <a:gd name="T24" fmla="*/ 196 w 259"/>
                  <a:gd name="T25" fmla="*/ 324 h 388"/>
                  <a:gd name="T26" fmla="*/ 169 w 259"/>
                  <a:gd name="T27" fmla="*/ 359 h 388"/>
                  <a:gd name="T28" fmla="*/ 129 w 259"/>
                  <a:gd name="T29" fmla="*/ 368 h 388"/>
                  <a:gd name="T30" fmla="*/ 210 w 259"/>
                  <a:gd name="T31" fmla="*/ 364 h 388"/>
                  <a:gd name="T32" fmla="*/ 239 w 259"/>
                  <a:gd name="T33" fmla="*/ 337 h 388"/>
                  <a:gd name="T34" fmla="*/ 254 w 259"/>
                  <a:gd name="T35" fmla="*/ 303 h 388"/>
                  <a:gd name="T36" fmla="*/ 258 w 259"/>
                  <a:gd name="T37" fmla="*/ 264 h 388"/>
                  <a:gd name="T38" fmla="*/ 253 w 259"/>
                  <a:gd name="T39" fmla="*/ 238 h 388"/>
                  <a:gd name="T40" fmla="*/ 230 w 259"/>
                  <a:gd name="T41" fmla="*/ 200 h 388"/>
                  <a:gd name="T42" fmla="*/ 204 w 259"/>
                  <a:gd name="T43" fmla="*/ 180 h 388"/>
                  <a:gd name="T44" fmla="*/ 165 w 259"/>
                  <a:gd name="T45" fmla="*/ 156 h 388"/>
                  <a:gd name="T46" fmla="*/ 100 w 259"/>
                  <a:gd name="T47" fmla="*/ 123 h 388"/>
                  <a:gd name="T48" fmla="*/ 78 w 259"/>
                  <a:gd name="T49" fmla="*/ 108 h 388"/>
                  <a:gd name="T50" fmla="*/ 64 w 259"/>
                  <a:gd name="T51" fmla="*/ 91 h 388"/>
                  <a:gd name="T52" fmla="*/ 59 w 259"/>
                  <a:gd name="T53" fmla="*/ 78 h 388"/>
                  <a:gd name="T54" fmla="*/ 64 w 259"/>
                  <a:gd name="T55" fmla="*/ 45 h 388"/>
                  <a:gd name="T56" fmla="*/ 89 w 259"/>
                  <a:gd name="T57" fmla="*/ 26 h 388"/>
                  <a:gd name="T58" fmla="*/ 135 w 259"/>
                  <a:gd name="T59" fmla="*/ 22 h 388"/>
                  <a:gd name="T60" fmla="*/ 168 w 259"/>
                  <a:gd name="T61" fmla="*/ 10 h 388"/>
                  <a:gd name="T62" fmla="*/ 144 w 259"/>
                  <a:gd name="T63" fmla="*/ 3 h 388"/>
                  <a:gd name="T64" fmla="*/ 102 w 259"/>
                  <a:gd name="T65" fmla="*/ 0 h 3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9" h="388">
                    <a:moveTo>
                      <a:pt x="102" y="0"/>
                    </a:moveTo>
                    <a:lnTo>
                      <a:pt x="82" y="3"/>
                    </a:lnTo>
                    <a:lnTo>
                      <a:pt x="63" y="10"/>
                    </a:lnTo>
                    <a:lnTo>
                      <a:pt x="46" y="20"/>
                    </a:lnTo>
                    <a:lnTo>
                      <a:pt x="29" y="34"/>
                    </a:lnTo>
                    <a:lnTo>
                      <a:pt x="16" y="50"/>
                    </a:lnTo>
                    <a:lnTo>
                      <a:pt x="7" y="67"/>
                    </a:lnTo>
                    <a:lnTo>
                      <a:pt x="2" y="87"/>
                    </a:lnTo>
                    <a:lnTo>
                      <a:pt x="0" y="108"/>
                    </a:lnTo>
                    <a:lnTo>
                      <a:pt x="2" y="125"/>
                    </a:lnTo>
                    <a:lnTo>
                      <a:pt x="8" y="143"/>
                    </a:lnTo>
                    <a:lnTo>
                      <a:pt x="19" y="166"/>
                    </a:lnTo>
                    <a:lnTo>
                      <a:pt x="32" y="180"/>
                    </a:lnTo>
                    <a:lnTo>
                      <a:pt x="49" y="195"/>
                    </a:lnTo>
                    <a:lnTo>
                      <a:pt x="59" y="202"/>
                    </a:lnTo>
                    <a:lnTo>
                      <a:pt x="72" y="211"/>
                    </a:lnTo>
                    <a:lnTo>
                      <a:pt x="90" y="220"/>
                    </a:lnTo>
                    <a:lnTo>
                      <a:pt x="112" y="232"/>
                    </a:lnTo>
                    <a:lnTo>
                      <a:pt x="139" y="246"/>
                    </a:lnTo>
                    <a:lnTo>
                      <a:pt x="157" y="256"/>
                    </a:lnTo>
                    <a:lnTo>
                      <a:pt x="169" y="264"/>
                    </a:lnTo>
                    <a:lnTo>
                      <a:pt x="179" y="271"/>
                    </a:lnTo>
                    <a:lnTo>
                      <a:pt x="186" y="279"/>
                    </a:lnTo>
                    <a:lnTo>
                      <a:pt x="195" y="296"/>
                    </a:lnTo>
                    <a:lnTo>
                      <a:pt x="197" y="304"/>
                    </a:lnTo>
                    <a:lnTo>
                      <a:pt x="196" y="324"/>
                    </a:lnTo>
                    <a:lnTo>
                      <a:pt x="188" y="340"/>
                    </a:lnTo>
                    <a:lnTo>
                      <a:pt x="169" y="359"/>
                    </a:lnTo>
                    <a:lnTo>
                      <a:pt x="151" y="366"/>
                    </a:lnTo>
                    <a:lnTo>
                      <a:pt x="129" y="368"/>
                    </a:lnTo>
                    <a:lnTo>
                      <a:pt x="203" y="368"/>
                    </a:lnTo>
                    <a:lnTo>
                      <a:pt x="210" y="364"/>
                    </a:lnTo>
                    <a:lnTo>
                      <a:pt x="227" y="351"/>
                    </a:lnTo>
                    <a:lnTo>
                      <a:pt x="239" y="337"/>
                    </a:lnTo>
                    <a:lnTo>
                      <a:pt x="248" y="322"/>
                    </a:lnTo>
                    <a:lnTo>
                      <a:pt x="254" y="303"/>
                    </a:lnTo>
                    <a:lnTo>
                      <a:pt x="258" y="282"/>
                    </a:lnTo>
                    <a:lnTo>
                      <a:pt x="258" y="264"/>
                    </a:lnTo>
                    <a:lnTo>
                      <a:pt x="258" y="256"/>
                    </a:lnTo>
                    <a:lnTo>
                      <a:pt x="253" y="238"/>
                    </a:lnTo>
                    <a:lnTo>
                      <a:pt x="244" y="220"/>
                    </a:lnTo>
                    <a:lnTo>
                      <a:pt x="230" y="200"/>
                    </a:lnTo>
                    <a:lnTo>
                      <a:pt x="218" y="190"/>
                    </a:lnTo>
                    <a:lnTo>
                      <a:pt x="204" y="180"/>
                    </a:lnTo>
                    <a:lnTo>
                      <a:pt x="186" y="168"/>
                    </a:lnTo>
                    <a:lnTo>
                      <a:pt x="165" y="156"/>
                    </a:lnTo>
                    <a:lnTo>
                      <a:pt x="117" y="132"/>
                    </a:lnTo>
                    <a:lnTo>
                      <a:pt x="100" y="123"/>
                    </a:lnTo>
                    <a:lnTo>
                      <a:pt x="90" y="117"/>
                    </a:lnTo>
                    <a:lnTo>
                      <a:pt x="78" y="108"/>
                    </a:lnTo>
                    <a:lnTo>
                      <a:pt x="70" y="100"/>
                    </a:lnTo>
                    <a:lnTo>
                      <a:pt x="64" y="91"/>
                    </a:lnTo>
                    <a:lnTo>
                      <a:pt x="60" y="85"/>
                    </a:lnTo>
                    <a:lnTo>
                      <a:pt x="59" y="78"/>
                    </a:lnTo>
                    <a:lnTo>
                      <a:pt x="59" y="56"/>
                    </a:lnTo>
                    <a:lnTo>
                      <a:pt x="64" y="45"/>
                    </a:lnTo>
                    <a:lnTo>
                      <a:pt x="76" y="34"/>
                    </a:lnTo>
                    <a:lnTo>
                      <a:pt x="89" y="26"/>
                    </a:lnTo>
                    <a:lnTo>
                      <a:pt x="107" y="22"/>
                    </a:lnTo>
                    <a:lnTo>
                      <a:pt x="135" y="22"/>
                    </a:lnTo>
                    <a:lnTo>
                      <a:pt x="192" y="22"/>
                    </a:lnTo>
                    <a:lnTo>
                      <a:pt x="168" y="10"/>
                    </a:lnTo>
                    <a:lnTo>
                      <a:pt x="158" y="6"/>
                    </a:lnTo>
                    <a:lnTo>
                      <a:pt x="144" y="3"/>
                    </a:lnTo>
                    <a:lnTo>
                      <a:pt x="127" y="0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576" y="95"/>
                <a:ext cx="259" cy="388"/>
              </a:xfrm>
              <a:custGeom>
                <a:avLst/>
                <a:gdLst>
                  <a:gd name="T0" fmla="*/ 192 w 259"/>
                  <a:gd name="T1" fmla="*/ 22 h 388"/>
                  <a:gd name="T2" fmla="*/ 135 w 259"/>
                  <a:gd name="T3" fmla="*/ 22 h 388"/>
                  <a:gd name="T4" fmla="*/ 153 w 259"/>
                  <a:gd name="T5" fmla="*/ 27 h 388"/>
                  <a:gd name="T6" fmla="*/ 171 w 259"/>
                  <a:gd name="T7" fmla="*/ 37 h 388"/>
                  <a:gd name="T8" fmla="*/ 190 w 259"/>
                  <a:gd name="T9" fmla="*/ 51 h 388"/>
                  <a:gd name="T10" fmla="*/ 202 w 259"/>
                  <a:gd name="T11" fmla="*/ 66 h 388"/>
                  <a:gd name="T12" fmla="*/ 213 w 259"/>
                  <a:gd name="T13" fmla="*/ 83 h 388"/>
                  <a:gd name="T14" fmla="*/ 220 w 259"/>
                  <a:gd name="T15" fmla="*/ 102 h 388"/>
                  <a:gd name="T16" fmla="*/ 225 w 259"/>
                  <a:gd name="T17" fmla="*/ 123 h 388"/>
                  <a:gd name="T18" fmla="*/ 237 w 259"/>
                  <a:gd name="T19" fmla="*/ 123 h 388"/>
                  <a:gd name="T20" fmla="*/ 234 w 259"/>
                  <a:gd name="T21" fmla="*/ 25 h 388"/>
                  <a:gd name="T22" fmla="*/ 202 w 259"/>
                  <a:gd name="T23" fmla="*/ 25 h 388"/>
                  <a:gd name="T24" fmla="*/ 193 w 259"/>
                  <a:gd name="T25" fmla="*/ 22 h 388"/>
                  <a:gd name="T26" fmla="*/ 192 w 259"/>
                  <a:gd name="T27" fmla="*/ 22 h 3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9" h="388">
                    <a:moveTo>
                      <a:pt x="192" y="22"/>
                    </a:moveTo>
                    <a:lnTo>
                      <a:pt x="135" y="22"/>
                    </a:lnTo>
                    <a:lnTo>
                      <a:pt x="153" y="27"/>
                    </a:lnTo>
                    <a:lnTo>
                      <a:pt x="171" y="37"/>
                    </a:lnTo>
                    <a:lnTo>
                      <a:pt x="190" y="51"/>
                    </a:lnTo>
                    <a:lnTo>
                      <a:pt x="202" y="66"/>
                    </a:lnTo>
                    <a:lnTo>
                      <a:pt x="213" y="83"/>
                    </a:lnTo>
                    <a:lnTo>
                      <a:pt x="220" y="102"/>
                    </a:lnTo>
                    <a:lnTo>
                      <a:pt x="225" y="123"/>
                    </a:lnTo>
                    <a:lnTo>
                      <a:pt x="237" y="123"/>
                    </a:lnTo>
                    <a:lnTo>
                      <a:pt x="234" y="25"/>
                    </a:lnTo>
                    <a:lnTo>
                      <a:pt x="202" y="25"/>
                    </a:lnTo>
                    <a:lnTo>
                      <a:pt x="193" y="22"/>
                    </a:lnTo>
                    <a:lnTo>
                      <a:pt x="192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576" y="95"/>
                <a:ext cx="259" cy="388"/>
              </a:xfrm>
              <a:custGeom>
                <a:avLst/>
                <a:gdLst>
                  <a:gd name="T0" fmla="*/ 234 w 259"/>
                  <a:gd name="T1" fmla="*/ 0 h 388"/>
                  <a:gd name="T2" fmla="*/ 225 w 259"/>
                  <a:gd name="T3" fmla="*/ 0 h 388"/>
                  <a:gd name="T4" fmla="*/ 223 w 259"/>
                  <a:gd name="T5" fmla="*/ 11 h 388"/>
                  <a:gd name="T6" fmla="*/ 221 w 259"/>
                  <a:gd name="T7" fmla="*/ 18 h 388"/>
                  <a:gd name="T8" fmla="*/ 215 w 259"/>
                  <a:gd name="T9" fmla="*/ 23 h 388"/>
                  <a:gd name="T10" fmla="*/ 211 w 259"/>
                  <a:gd name="T11" fmla="*/ 25 h 388"/>
                  <a:gd name="T12" fmla="*/ 234 w 259"/>
                  <a:gd name="T13" fmla="*/ 25 h 388"/>
                  <a:gd name="T14" fmla="*/ 234 w 259"/>
                  <a:gd name="T15" fmla="*/ 0 h 3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388">
                    <a:moveTo>
                      <a:pt x="234" y="0"/>
                    </a:moveTo>
                    <a:lnTo>
                      <a:pt x="225" y="0"/>
                    </a:lnTo>
                    <a:lnTo>
                      <a:pt x="223" y="11"/>
                    </a:lnTo>
                    <a:lnTo>
                      <a:pt x="221" y="18"/>
                    </a:lnTo>
                    <a:lnTo>
                      <a:pt x="215" y="23"/>
                    </a:lnTo>
                    <a:lnTo>
                      <a:pt x="211" y="25"/>
                    </a:lnTo>
                    <a:lnTo>
                      <a:pt x="234" y="25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1864" y="96"/>
              <a:ext cx="394" cy="379"/>
              <a:chOff x="1864" y="96"/>
              <a:chExt cx="394" cy="379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1864" y="96"/>
                <a:ext cx="394" cy="379"/>
              </a:xfrm>
              <a:custGeom>
                <a:avLst/>
                <a:gdLst>
                  <a:gd name="T0" fmla="*/ 202 w 394"/>
                  <a:gd name="T1" fmla="*/ 0 h 379"/>
                  <a:gd name="T2" fmla="*/ 197 w 394"/>
                  <a:gd name="T3" fmla="*/ 0 h 379"/>
                  <a:gd name="T4" fmla="*/ 61 w 394"/>
                  <a:gd name="T5" fmla="*/ 301 h 379"/>
                  <a:gd name="T6" fmla="*/ 51 w 394"/>
                  <a:gd name="T7" fmla="*/ 323 h 379"/>
                  <a:gd name="T8" fmla="*/ 41 w 394"/>
                  <a:gd name="T9" fmla="*/ 340 h 379"/>
                  <a:gd name="T10" fmla="*/ 32 w 394"/>
                  <a:gd name="T11" fmla="*/ 351 h 379"/>
                  <a:gd name="T12" fmla="*/ 24 w 394"/>
                  <a:gd name="T13" fmla="*/ 360 h 379"/>
                  <a:gd name="T14" fmla="*/ 13 w 394"/>
                  <a:gd name="T15" fmla="*/ 366 h 379"/>
                  <a:gd name="T16" fmla="*/ 0 w 394"/>
                  <a:gd name="T17" fmla="*/ 368 h 379"/>
                  <a:gd name="T18" fmla="*/ 0 w 394"/>
                  <a:gd name="T19" fmla="*/ 378 h 379"/>
                  <a:gd name="T20" fmla="*/ 123 w 394"/>
                  <a:gd name="T21" fmla="*/ 378 h 379"/>
                  <a:gd name="T22" fmla="*/ 123 w 394"/>
                  <a:gd name="T23" fmla="*/ 368 h 379"/>
                  <a:gd name="T24" fmla="*/ 103 w 394"/>
                  <a:gd name="T25" fmla="*/ 366 h 379"/>
                  <a:gd name="T26" fmla="*/ 91 w 394"/>
                  <a:gd name="T27" fmla="*/ 364 h 379"/>
                  <a:gd name="T28" fmla="*/ 86 w 394"/>
                  <a:gd name="T29" fmla="*/ 361 h 379"/>
                  <a:gd name="T30" fmla="*/ 78 w 394"/>
                  <a:gd name="T31" fmla="*/ 356 h 379"/>
                  <a:gd name="T32" fmla="*/ 74 w 394"/>
                  <a:gd name="T33" fmla="*/ 349 h 379"/>
                  <a:gd name="T34" fmla="*/ 74 w 394"/>
                  <a:gd name="T35" fmla="*/ 330 h 379"/>
                  <a:gd name="T36" fmla="*/ 76 w 394"/>
                  <a:gd name="T37" fmla="*/ 320 h 379"/>
                  <a:gd name="T38" fmla="*/ 82 w 394"/>
                  <a:gd name="T39" fmla="*/ 308 h 379"/>
                  <a:gd name="T40" fmla="*/ 98 w 394"/>
                  <a:gd name="T41" fmla="*/ 272 h 379"/>
                  <a:gd name="T42" fmla="*/ 322 w 394"/>
                  <a:gd name="T43" fmla="*/ 272 h 379"/>
                  <a:gd name="T44" fmla="*/ 313 w 394"/>
                  <a:gd name="T45" fmla="*/ 252 h 379"/>
                  <a:gd name="T46" fmla="*/ 107 w 394"/>
                  <a:gd name="T47" fmla="*/ 252 h 379"/>
                  <a:gd name="T48" fmla="*/ 164 w 394"/>
                  <a:gd name="T49" fmla="*/ 125 h 379"/>
                  <a:gd name="T50" fmla="*/ 257 w 394"/>
                  <a:gd name="T51" fmla="*/ 125 h 379"/>
                  <a:gd name="T52" fmla="*/ 202 w 394"/>
                  <a:gd name="T53" fmla="*/ 0 h 37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94" h="379">
                    <a:moveTo>
                      <a:pt x="202" y="0"/>
                    </a:moveTo>
                    <a:lnTo>
                      <a:pt x="197" y="0"/>
                    </a:lnTo>
                    <a:lnTo>
                      <a:pt x="61" y="301"/>
                    </a:lnTo>
                    <a:lnTo>
                      <a:pt x="51" y="323"/>
                    </a:lnTo>
                    <a:lnTo>
                      <a:pt x="41" y="340"/>
                    </a:lnTo>
                    <a:lnTo>
                      <a:pt x="32" y="351"/>
                    </a:lnTo>
                    <a:lnTo>
                      <a:pt x="24" y="360"/>
                    </a:lnTo>
                    <a:lnTo>
                      <a:pt x="13" y="366"/>
                    </a:lnTo>
                    <a:lnTo>
                      <a:pt x="0" y="368"/>
                    </a:lnTo>
                    <a:lnTo>
                      <a:pt x="0" y="378"/>
                    </a:lnTo>
                    <a:lnTo>
                      <a:pt x="123" y="378"/>
                    </a:lnTo>
                    <a:lnTo>
                      <a:pt x="123" y="368"/>
                    </a:lnTo>
                    <a:lnTo>
                      <a:pt x="103" y="366"/>
                    </a:lnTo>
                    <a:lnTo>
                      <a:pt x="91" y="364"/>
                    </a:lnTo>
                    <a:lnTo>
                      <a:pt x="86" y="361"/>
                    </a:lnTo>
                    <a:lnTo>
                      <a:pt x="78" y="356"/>
                    </a:lnTo>
                    <a:lnTo>
                      <a:pt x="74" y="349"/>
                    </a:lnTo>
                    <a:lnTo>
                      <a:pt x="74" y="330"/>
                    </a:lnTo>
                    <a:lnTo>
                      <a:pt x="76" y="320"/>
                    </a:lnTo>
                    <a:lnTo>
                      <a:pt x="82" y="308"/>
                    </a:lnTo>
                    <a:lnTo>
                      <a:pt x="98" y="272"/>
                    </a:lnTo>
                    <a:lnTo>
                      <a:pt x="322" y="272"/>
                    </a:lnTo>
                    <a:lnTo>
                      <a:pt x="313" y="252"/>
                    </a:lnTo>
                    <a:lnTo>
                      <a:pt x="107" y="252"/>
                    </a:lnTo>
                    <a:lnTo>
                      <a:pt x="164" y="125"/>
                    </a:lnTo>
                    <a:lnTo>
                      <a:pt x="257" y="125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1864" y="96"/>
                <a:ext cx="394" cy="379"/>
              </a:xfrm>
              <a:custGeom>
                <a:avLst/>
                <a:gdLst>
                  <a:gd name="T0" fmla="*/ 322 w 394"/>
                  <a:gd name="T1" fmla="*/ 272 h 379"/>
                  <a:gd name="T2" fmla="*/ 228 w 394"/>
                  <a:gd name="T3" fmla="*/ 272 h 379"/>
                  <a:gd name="T4" fmla="*/ 248 w 394"/>
                  <a:gd name="T5" fmla="*/ 319 h 379"/>
                  <a:gd name="T6" fmla="*/ 253 w 394"/>
                  <a:gd name="T7" fmla="*/ 331 h 379"/>
                  <a:gd name="T8" fmla="*/ 256 w 394"/>
                  <a:gd name="T9" fmla="*/ 337 h 379"/>
                  <a:gd name="T10" fmla="*/ 256 w 394"/>
                  <a:gd name="T11" fmla="*/ 339 h 379"/>
                  <a:gd name="T12" fmla="*/ 257 w 394"/>
                  <a:gd name="T13" fmla="*/ 343 h 379"/>
                  <a:gd name="T14" fmla="*/ 258 w 394"/>
                  <a:gd name="T15" fmla="*/ 346 h 379"/>
                  <a:gd name="T16" fmla="*/ 258 w 394"/>
                  <a:gd name="T17" fmla="*/ 355 h 379"/>
                  <a:gd name="T18" fmla="*/ 256 w 394"/>
                  <a:gd name="T19" fmla="*/ 359 h 379"/>
                  <a:gd name="T20" fmla="*/ 252 w 394"/>
                  <a:gd name="T21" fmla="*/ 362 h 379"/>
                  <a:gd name="T22" fmla="*/ 246 w 394"/>
                  <a:gd name="T23" fmla="*/ 366 h 379"/>
                  <a:gd name="T24" fmla="*/ 236 w 394"/>
                  <a:gd name="T25" fmla="*/ 368 h 379"/>
                  <a:gd name="T26" fmla="*/ 214 w 394"/>
                  <a:gd name="T27" fmla="*/ 368 h 379"/>
                  <a:gd name="T28" fmla="*/ 214 w 394"/>
                  <a:gd name="T29" fmla="*/ 378 h 379"/>
                  <a:gd name="T30" fmla="*/ 393 w 394"/>
                  <a:gd name="T31" fmla="*/ 378 h 379"/>
                  <a:gd name="T32" fmla="*/ 393 w 394"/>
                  <a:gd name="T33" fmla="*/ 368 h 379"/>
                  <a:gd name="T34" fmla="*/ 382 w 394"/>
                  <a:gd name="T35" fmla="*/ 367 h 379"/>
                  <a:gd name="T36" fmla="*/ 373 w 394"/>
                  <a:gd name="T37" fmla="*/ 364 h 379"/>
                  <a:gd name="T38" fmla="*/ 366 w 394"/>
                  <a:gd name="T39" fmla="*/ 357 h 379"/>
                  <a:gd name="T40" fmla="*/ 357 w 394"/>
                  <a:gd name="T41" fmla="*/ 346 h 379"/>
                  <a:gd name="T42" fmla="*/ 347 w 394"/>
                  <a:gd name="T43" fmla="*/ 328 h 379"/>
                  <a:gd name="T44" fmla="*/ 336 w 394"/>
                  <a:gd name="T45" fmla="*/ 304 h 379"/>
                  <a:gd name="T46" fmla="*/ 322 w 394"/>
                  <a:gd name="T47" fmla="*/ 272 h 37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94" h="379">
                    <a:moveTo>
                      <a:pt x="322" y="272"/>
                    </a:moveTo>
                    <a:lnTo>
                      <a:pt x="228" y="272"/>
                    </a:lnTo>
                    <a:lnTo>
                      <a:pt x="248" y="319"/>
                    </a:lnTo>
                    <a:lnTo>
                      <a:pt x="253" y="331"/>
                    </a:lnTo>
                    <a:lnTo>
                      <a:pt x="256" y="337"/>
                    </a:lnTo>
                    <a:lnTo>
                      <a:pt x="256" y="339"/>
                    </a:lnTo>
                    <a:lnTo>
                      <a:pt x="257" y="343"/>
                    </a:lnTo>
                    <a:lnTo>
                      <a:pt x="258" y="346"/>
                    </a:lnTo>
                    <a:lnTo>
                      <a:pt x="258" y="355"/>
                    </a:lnTo>
                    <a:lnTo>
                      <a:pt x="256" y="359"/>
                    </a:lnTo>
                    <a:lnTo>
                      <a:pt x="252" y="362"/>
                    </a:lnTo>
                    <a:lnTo>
                      <a:pt x="246" y="366"/>
                    </a:lnTo>
                    <a:lnTo>
                      <a:pt x="236" y="368"/>
                    </a:lnTo>
                    <a:lnTo>
                      <a:pt x="214" y="368"/>
                    </a:lnTo>
                    <a:lnTo>
                      <a:pt x="214" y="378"/>
                    </a:lnTo>
                    <a:lnTo>
                      <a:pt x="393" y="378"/>
                    </a:lnTo>
                    <a:lnTo>
                      <a:pt x="393" y="368"/>
                    </a:lnTo>
                    <a:lnTo>
                      <a:pt x="382" y="367"/>
                    </a:lnTo>
                    <a:lnTo>
                      <a:pt x="373" y="364"/>
                    </a:lnTo>
                    <a:lnTo>
                      <a:pt x="366" y="357"/>
                    </a:lnTo>
                    <a:lnTo>
                      <a:pt x="357" y="346"/>
                    </a:lnTo>
                    <a:lnTo>
                      <a:pt x="347" y="328"/>
                    </a:lnTo>
                    <a:lnTo>
                      <a:pt x="336" y="304"/>
                    </a:lnTo>
                    <a:lnTo>
                      <a:pt x="322" y="2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1864" y="96"/>
                <a:ext cx="394" cy="379"/>
              </a:xfrm>
              <a:custGeom>
                <a:avLst/>
                <a:gdLst>
                  <a:gd name="T0" fmla="*/ 257 w 394"/>
                  <a:gd name="T1" fmla="*/ 125 h 379"/>
                  <a:gd name="T2" fmla="*/ 164 w 394"/>
                  <a:gd name="T3" fmla="*/ 125 h 379"/>
                  <a:gd name="T4" fmla="*/ 219 w 394"/>
                  <a:gd name="T5" fmla="*/ 252 h 379"/>
                  <a:gd name="T6" fmla="*/ 313 w 394"/>
                  <a:gd name="T7" fmla="*/ 252 h 379"/>
                  <a:gd name="T8" fmla="*/ 257 w 394"/>
                  <a:gd name="T9" fmla="*/ 125 h 3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4" h="379">
                    <a:moveTo>
                      <a:pt x="257" y="125"/>
                    </a:moveTo>
                    <a:lnTo>
                      <a:pt x="164" y="125"/>
                    </a:lnTo>
                    <a:lnTo>
                      <a:pt x="219" y="252"/>
                    </a:lnTo>
                    <a:lnTo>
                      <a:pt x="313" y="252"/>
                    </a:lnTo>
                    <a:lnTo>
                      <a:pt x="257" y="1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2275" y="103"/>
              <a:ext cx="194" cy="371"/>
              <a:chOff x="2275" y="103"/>
              <a:chExt cx="194" cy="371"/>
            </a:xfrm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275" y="103"/>
                <a:ext cx="194" cy="371"/>
              </a:xfrm>
              <a:custGeom>
                <a:avLst/>
                <a:gdLst>
                  <a:gd name="T0" fmla="*/ 193 w 194"/>
                  <a:gd name="T1" fmla="*/ 360 h 371"/>
                  <a:gd name="T2" fmla="*/ 0 w 194"/>
                  <a:gd name="T3" fmla="*/ 360 h 371"/>
                  <a:gd name="T4" fmla="*/ 0 w 194"/>
                  <a:gd name="T5" fmla="*/ 370 h 371"/>
                  <a:gd name="T6" fmla="*/ 193 w 194"/>
                  <a:gd name="T7" fmla="*/ 370 h 371"/>
                  <a:gd name="T8" fmla="*/ 193 w 194"/>
                  <a:gd name="T9" fmla="*/ 360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371">
                    <a:moveTo>
                      <a:pt x="193" y="360"/>
                    </a:moveTo>
                    <a:lnTo>
                      <a:pt x="0" y="360"/>
                    </a:lnTo>
                    <a:lnTo>
                      <a:pt x="0" y="370"/>
                    </a:lnTo>
                    <a:lnTo>
                      <a:pt x="193" y="370"/>
                    </a:lnTo>
                    <a:lnTo>
                      <a:pt x="193" y="3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275" y="103"/>
                <a:ext cx="194" cy="371"/>
              </a:xfrm>
              <a:custGeom>
                <a:avLst/>
                <a:gdLst>
                  <a:gd name="T0" fmla="*/ 170 w 194"/>
                  <a:gd name="T1" fmla="*/ 10 h 371"/>
                  <a:gd name="T2" fmla="*/ 22 w 194"/>
                  <a:gd name="T3" fmla="*/ 10 h 371"/>
                  <a:gd name="T4" fmla="*/ 30 w 194"/>
                  <a:gd name="T5" fmla="*/ 11 h 371"/>
                  <a:gd name="T6" fmla="*/ 43 w 194"/>
                  <a:gd name="T7" fmla="*/ 18 h 371"/>
                  <a:gd name="T8" fmla="*/ 47 w 194"/>
                  <a:gd name="T9" fmla="*/ 23 h 371"/>
                  <a:gd name="T10" fmla="*/ 51 w 194"/>
                  <a:gd name="T11" fmla="*/ 32 h 371"/>
                  <a:gd name="T12" fmla="*/ 52 w 194"/>
                  <a:gd name="T13" fmla="*/ 44 h 371"/>
                  <a:gd name="T14" fmla="*/ 52 w 194"/>
                  <a:gd name="T15" fmla="*/ 326 h 371"/>
                  <a:gd name="T16" fmla="*/ 51 w 194"/>
                  <a:gd name="T17" fmla="*/ 337 h 371"/>
                  <a:gd name="T18" fmla="*/ 49 w 194"/>
                  <a:gd name="T19" fmla="*/ 342 h 371"/>
                  <a:gd name="T20" fmla="*/ 46 w 194"/>
                  <a:gd name="T21" fmla="*/ 348 h 371"/>
                  <a:gd name="T22" fmla="*/ 43 w 194"/>
                  <a:gd name="T23" fmla="*/ 352 h 371"/>
                  <a:gd name="T24" fmla="*/ 38 w 194"/>
                  <a:gd name="T25" fmla="*/ 355 h 371"/>
                  <a:gd name="T26" fmla="*/ 31 w 194"/>
                  <a:gd name="T27" fmla="*/ 359 h 371"/>
                  <a:gd name="T28" fmla="*/ 23 w 194"/>
                  <a:gd name="T29" fmla="*/ 360 h 371"/>
                  <a:gd name="T30" fmla="*/ 170 w 194"/>
                  <a:gd name="T31" fmla="*/ 360 h 371"/>
                  <a:gd name="T32" fmla="*/ 162 w 194"/>
                  <a:gd name="T33" fmla="*/ 359 h 371"/>
                  <a:gd name="T34" fmla="*/ 150 w 194"/>
                  <a:gd name="T35" fmla="*/ 352 h 371"/>
                  <a:gd name="T36" fmla="*/ 146 w 194"/>
                  <a:gd name="T37" fmla="*/ 347 h 371"/>
                  <a:gd name="T38" fmla="*/ 142 w 194"/>
                  <a:gd name="T39" fmla="*/ 338 h 371"/>
                  <a:gd name="T40" fmla="*/ 141 w 194"/>
                  <a:gd name="T41" fmla="*/ 326 h 371"/>
                  <a:gd name="T42" fmla="*/ 141 w 194"/>
                  <a:gd name="T43" fmla="*/ 44 h 371"/>
                  <a:gd name="T44" fmla="*/ 142 w 194"/>
                  <a:gd name="T45" fmla="*/ 33 h 371"/>
                  <a:gd name="T46" fmla="*/ 144 w 194"/>
                  <a:gd name="T47" fmla="*/ 28 h 371"/>
                  <a:gd name="T48" fmla="*/ 146 w 194"/>
                  <a:gd name="T49" fmla="*/ 22 h 371"/>
                  <a:gd name="T50" fmla="*/ 150 w 194"/>
                  <a:gd name="T51" fmla="*/ 18 h 371"/>
                  <a:gd name="T52" fmla="*/ 155 w 194"/>
                  <a:gd name="T53" fmla="*/ 15 h 371"/>
                  <a:gd name="T54" fmla="*/ 161 w 194"/>
                  <a:gd name="T55" fmla="*/ 11 h 371"/>
                  <a:gd name="T56" fmla="*/ 170 w 194"/>
                  <a:gd name="T57" fmla="*/ 10 h 37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94" h="371">
                    <a:moveTo>
                      <a:pt x="170" y="10"/>
                    </a:moveTo>
                    <a:lnTo>
                      <a:pt x="22" y="10"/>
                    </a:lnTo>
                    <a:lnTo>
                      <a:pt x="30" y="11"/>
                    </a:lnTo>
                    <a:lnTo>
                      <a:pt x="43" y="18"/>
                    </a:lnTo>
                    <a:lnTo>
                      <a:pt x="47" y="23"/>
                    </a:lnTo>
                    <a:lnTo>
                      <a:pt x="51" y="32"/>
                    </a:lnTo>
                    <a:lnTo>
                      <a:pt x="52" y="44"/>
                    </a:lnTo>
                    <a:lnTo>
                      <a:pt x="52" y="326"/>
                    </a:lnTo>
                    <a:lnTo>
                      <a:pt x="51" y="337"/>
                    </a:lnTo>
                    <a:lnTo>
                      <a:pt x="49" y="342"/>
                    </a:lnTo>
                    <a:lnTo>
                      <a:pt x="46" y="348"/>
                    </a:lnTo>
                    <a:lnTo>
                      <a:pt x="43" y="352"/>
                    </a:lnTo>
                    <a:lnTo>
                      <a:pt x="38" y="355"/>
                    </a:lnTo>
                    <a:lnTo>
                      <a:pt x="31" y="359"/>
                    </a:lnTo>
                    <a:lnTo>
                      <a:pt x="23" y="360"/>
                    </a:lnTo>
                    <a:lnTo>
                      <a:pt x="170" y="360"/>
                    </a:lnTo>
                    <a:lnTo>
                      <a:pt x="162" y="359"/>
                    </a:lnTo>
                    <a:lnTo>
                      <a:pt x="150" y="352"/>
                    </a:lnTo>
                    <a:lnTo>
                      <a:pt x="146" y="347"/>
                    </a:lnTo>
                    <a:lnTo>
                      <a:pt x="142" y="338"/>
                    </a:lnTo>
                    <a:lnTo>
                      <a:pt x="141" y="326"/>
                    </a:lnTo>
                    <a:lnTo>
                      <a:pt x="141" y="44"/>
                    </a:lnTo>
                    <a:lnTo>
                      <a:pt x="142" y="33"/>
                    </a:lnTo>
                    <a:lnTo>
                      <a:pt x="144" y="28"/>
                    </a:lnTo>
                    <a:lnTo>
                      <a:pt x="146" y="22"/>
                    </a:lnTo>
                    <a:lnTo>
                      <a:pt x="150" y="18"/>
                    </a:lnTo>
                    <a:lnTo>
                      <a:pt x="155" y="15"/>
                    </a:lnTo>
                    <a:lnTo>
                      <a:pt x="161" y="11"/>
                    </a:lnTo>
                    <a:lnTo>
                      <a:pt x="170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2275" y="103"/>
                <a:ext cx="194" cy="371"/>
              </a:xfrm>
              <a:custGeom>
                <a:avLst/>
                <a:gdLst>
                  <a:gd name="T0" fmla="*/ 193 w 194"/>
                  <a:gd name="T1" fmla="*/ 0 h 371"/>
                  <a:gd name="T2" fmla="*/ 0 w 194"/>
                  <a:gd name="T3" fmla="*/ 0 h 371"/>
                  <a:gd name="T4" fmla="*/ 0 w 194"/>
                  <a:gd name="T5" fmla="*/ 10 h 371"/>
                  <a:gd name="T6" fmla="*/ 193 w 194"/>
                  <a:gd name="T7" fmla="*/ 10 h 371"/>
                  <a:gd name="T8" fmla="*/ 193 w 194"/>
                  <a:gd name="T9" fmla="*/ 0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371">
                    <a:moveTo>
                      <a:pt x="193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193" y="10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49" name="TextBox 48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44167" y="193439"/>
            <a:ext cx="7172632" cy="935611"/>
            <a:chOff x="144167" y="193439"/>
            <a:chExt cx="7172632" cy="935611"/>
          </a:xfrm>
        </p:grpSpPr>
        <p:sp>
          <p:nvSpPr>
            <p:cNvPr id="57" name="TextBox 56"/>
            <p:cNvSpPr txBox="1"/>
            <p:nvPr/>
          </p:nvSpPr>
          <p:spPr>
            <a:xfrm>
              <a:off x="144167" y="236498"/>
              <a:ext cx="71726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Sixth Annual 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Meeting 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(cont.)</a:t>
              </a:r>
              <a:endParaRPr lang="en-US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18768" y="1101578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81" y="129548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95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413" y="1295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 III. Insights from Outside Experts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81200"/>
            <a:ext cx="80010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Gelpern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(Peterson Institute), Desmond Lachman (American Enterprise Institute), and Liliana Rojas-Suarez (Center for Global Development) discussed the status of financial sector modernization and emerging risks to the financial sector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Mark Stocker (World Bank) provided an assessment of global economic prospects and risks to growth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Michaela Erbenova (International Monetary Fund) discussed current and emerging risks to financial stability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Jo Ann Barefoot (Barefoot Innovation Group), Aaron Klein (Brookings Institution), and Brian Knight (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Mercatus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Center) shared their views on innovation in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fintech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and the role of regulatory supervision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Heath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Tarbert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(U.S. Department of the Treasury) discussed U.S. government efforts to implement regulatory reforms and evaluate their effects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51" name="TextBox 50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44167" y="193439"/>
            <a:ext cx="7172632" cy="908139"/>
            <a:chOff x="144167" y="193439"/>
            <a:chExt cx="7172632" cy="908139"/>
          </a:xfrm>
        </p:grpSpPr>
        <p:sp>
          <p:nvSpPr>
            <p:cNvPr id="54" name="TextBox 53"/>
            <p:cNvSpPr txBox="1"/>
            <p:nvPr/>
          </p:nvSpPr>
          <p:spPr>
            <a:xfrm>
              <a:off x="144167" y="236498"/>
              <a:ext cx="7172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Sixth Annual 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Meeting 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cont.)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18768" y="1101578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81" y="129548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43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896</Words>
  <Application>Microsoft Office PowerPoint</Application>
  <PresentationFormat>On-screen Show (4:3)</PresentationFormat>
  <Paragraphs>125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A MacWilliams</dc:creator>
  <cp:lastModifiedBy>Dan Garcia</cp:lastModifiedBy>
  <cp:revision>107</cp:revision>
  <cp:lastPrinted>2018-07-23T14:59:41Z</cp:lastPrinted>
  <dcterms:created xsi:type="dcterms:W3CDTF">2015-10-06T13:25:23Z</dcterms:created>
  <dcterms:modified xsi:type="dcterms:W3CDTF">2019-06-06T02:19:18Z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611778923</vt:i4>
  </property>
  <property fmtid="{D5CDD505-2E9C-101B-9397-08002B2CF9AE}" pid="3" name="_NewReviewCycle">
    <vt:lpwstr/>
  </property>
  <property fmtid="{D5CDD505-2E9C-101B-9397-08002B2CF9AE}" pid="4" name="_EmailSubject">
    <vt:lpwstr>Reports/Presentation  for the 11th KSC Steerting Committee Meeting</vt:lpwstr>
  </property>
  <property fmtid="{D5CDD505-2E9C-101B-9397-08002B2CF9AE}" pid="5" name="_AuthorEmail">
    <vt:lpwstr>GarciaDiazD@gao.gov</vt:lpwstr>
  </property>
  <property fmtid="{D5CDD505-2E9C-101B-9397-08002B2CF9AE}" pid="6" name="_AuthorEmailDisplayName">
    <vt:lpwstr>Garcia-Diaz, Daniel</vt:lpwstr>
  </property>
  <property fmtid="{D5CDD505-2E9C-101B-9397-08002B2CF9AE}" pid="7" name="_PreviousAdHocReviewCycleID">
    <vt:i4>-1208907199</vt:i4>
  </property>
</Properties>
</file>